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0" r:id="rId1"/>
  </p:sldMasterIdLst>
  <p:sldIdLst>
    <p:sldId id="256" r:id="rId2"/>
    <p:sldId id="265" r:id="rId3"/>
    <p:sldId id="279" r:id="rId4"/>
    <p:sldId id="280" r:id="rId5"/>
    <p:sldId id="282" r:id="rId6"/>
    <p:sldId id="281" r:id="rId7"/>
    <p:sldId id="309" r:id="rId8"/>
    <p:sldId id="260" r:id="rId9"/>
    <p:sldId id="283" r:id="rId10"/>
    <p:sldId id="286" r:id="rId11"/>
    <p:sldId id="287" r:id="rId12"/>
    <p:sldId id="294" r:id="rId13"/>
    <p:sldId id="295" r:id="rId14"/>
    <p:sldId id="296" r:id="rId15"/>
    <p:sldId id="288" r:id="rId16"/>
    <p:sldId id="267" r:id="rId17"/>
    <p:sldId id="262" r:id="rId18"/>
    <p:sldId id="299" r:id="rId19"/>
    <p:sldId id="291" r:id="rId20"/>
    <p:sldId id="263" r:id="rId21"/>
    <p:sldId id="261" r:id="rId22"/>
    <p:sldId id="289" r:id="rId23"/>
    <p:sldId id="264" r:id="rId24"/>
    <p:sldId id="275" r:id="rId25"/>
    <p:sldId id="290" r:id="rId26"/>
    <p:sldId id="293" r:id="rId27"/>
    <p:sldId id="271" r:id="rId28"/>
    <p:sldId id="276" r:id="rId29"/>
    <p:sldId id="306" r:id="rId30"/>
    <p:sldId id="305" r:id="rId31"/>
    <p:sldId id="304" r:id="rId32"/>
    <p:sldId id="297" r:id="rId33"/>
    <p:sldId id="273" r:id="rId34"/>
    <p:sldId id="298" r:id="rId35"/>
    <p:sldId id="310" r:id="rId36"/>
    <p:sldId id="301" r:id="rId37"/>
    <p:sldId id="302" r:id="rId38"/>
    <p:sldId id="277" r:id="rId39"/>
    <p:sldId id="300" r:id="rId40"/>
    <p:sldId id="311" r:id="rId41"/>
    <p:sldId id="312" r:id="rId42"/>
    <p:sldId id="307" r:id="rId43"/>
    <p:sldId id="313" r:id="rId44"/>
    <p:sldId id="308" r:id="rId45"/>
  </p:sldIdLst>
  <p:sldSz cx="9144000" cy="6858000" type="screen4x3"/>
  <p:notesSz cx="6858000" cy="9144000"/>
  <p:photoAlbum/>
  <p:defaultTextStyle>
    <a:defPPr>
      <a:defRPr lang="sl-SI"/>
    </a:defPPr>
    <a:lvl1pPr algn="l" rtl="0" eaLnBrk="0" fontAlgn="base" hangingPunct="0">
      <a:spcBef>
        <a:spcPct val="0"/>
      </a:spcBef>
      <a:spcAft>
        <a:spcPct val="0"/>
      </a:spcAft>
      <a:defRPr kern="1200">
        <a:solidFill>
          <a:schemeClr val="tx1"/>
        </a:solidFill>
        <a:latin typeface="Century Gothic" pitchFamily="34" charset="0"/>
        <a:ea typeface="+mn-ea"/>
        <a:cs typeface="+mn-cs"/>
      </a:defRPr>
    </a:lvl1pPr>
    <a:lvl2pPr marL="457200" algn="l" rtl="0" eaLnBrk="0" fontAlgn="base" hangingPunct="0">
      <a:spcBef>
        <a:spcPct val="0"/>
      </a:spcBef>
      <a:spcAft>
        <a:spcPct val="0"/>
      </a:spcAft>
      <a:defRPr kern="1200">
        <a:solidFill>
          <a:schemeClr val="tx1"/>
        </a:solidFill>
        <a:latin typeface="Century Gothic" pitchFamily="34" charset="0"/>
        <a:ea typeface="+mn-ea"/>
        <a:cs typeface="+mn-cs"/>
      </a:defRPr>
    </a:lvl2pPr>
    <a:lvl3pPr marL="914400" algn="l" rtl="0" eaLnBrk="0" fontAlgn="base" hangingPunct="0">
      <a:spcBef>
        <a:spcPct val="0"/>
      </a:spcBef>
      <a:spcAft>
        <a:spcPct val="0"/>
      </a:spcAft>
      <a:defRPr kern="1200">
        <a:solidFill>
          <a:schemeClr val="tx1"/>
        </a:solidFill>
        <a:latin typeface="Century Gothic" pitchFamily="34" charset="0"/>
        <a:ea typeface="+mn-ea"/>
        <a:cs typeface="+mn-cs"/>
      </a:defRPr>
    </a:lvl3pPr>
    <a:lvl4pPr marL="1371600" algn="l" rtl="0" eaLnBrk="0" fontAlgn="base" hangingPunct="0">
      <a:spcBef>
        <a:spcPct val="0"/>
      </a:spcBef>
      <a:spcAft>
        <a:spcPct val="0"/>
      </a:spcAft>
      <a:defRPr kern="1200">
        <a:solidFill>
          <a:schemeClr val="tx1"/>
        </a:solidFill>
        <a:latin typeface="Century Gothic" pitchFamily="34" charset="0"/>
        <a:ea typeface="+mn-ea"/>
        <a:cs typeface="+mn-cs"/>
      </a:defRPr>
    </a:lvl4pPr>
    <a:lvl5pPr marL="1828800" algn="l" rtl="0" eaLnBrk="0" fontAlgn="base" hangingPunct="0">
      <a:spcBef>
        <a:spcPct val="0"/>
      </a:spcBef>
      <a:spcAft>
        <a:spcPct val="0"/>
      </a:spcAft>
      <a:defRPr kern="1200">
        <a:solidFill>
          <a:schemeClr val="tx1"/>
        </a:solidFill>
        <a:latin typeface="Century Gothic" pitchFamily="34" charset="0"/>
        <a:ea typeface="+mn-ea"/>
        <a:cs typeface="+mn-cs"/>
      </a:defRPr>
    </a:lvl5pPr>
    <a:lvl6pPr marL="2286000" algn="l" defTabSz="914400" rtl="0" eaLnBrk="1" latinLnBrk="0" hangingPunct="1">
      <a:defRPr kern="1200">
        <a:solidFill>
          <a:schemeClr val="tx1"/>
        </a:solidFill>
        <a:latin typeface="Century Gothic" pitchFamily="34" charset="0"/>
        <a:ea typeface="+mn-ea"/>
        <a:cs typeface="+mn-cs"/>
      </a:defRPr>
    </a:lvl6pPr>
    <a:lvl7pPr marL="2743200" algn="l" defTabSz="914400" rtl="0" eaLnBrk="1" latinLnBrk="0" hangingPunct="1">
      <a:defRPr kern="1200">
        <a:solidFill>
          <a:schemeClr val="tx1"/>
        </a:solidFill>
        <a:latin typeface="Century Gothic" pitchFamily="34" charset="0"/>
        <a:ea typeface="+mn-ea"/>
        <a:cs typeface="+mn-cs"/>
      </a:defRPr>
    </a:lvl7pPr>
    <a:lvl8pPr marL="3200400" algn="l" defTabSz="914400" rtl="0" eaLnBrk="1" latinLnBrk="0" hangingPunct="1">
      <a:defRPr kern="1200">
        <a:solidFill>
          <a:schemeClr val="tx1"/>
        </a:solidFill>
        <a:latin typeface="Century Gothic" pitchFamily="34" charset="0"/>
        <a:ea typeface="+mn-ea"/>
        <a:cs typeface="+mn-cs"/>
      </a:defRPr>
    </a:lvl8pPr>
    <a:lvl9pPr marL="3657600" algn="l" defTabSz="914400" rtl="0" eaLnBrk="1" latinLnBrk="0" hangingPunct="1">
      <a:defRPr kern="1200">
        <a:solidFill>
          <a:schemeClr val="tx1"/>
        </a:solidFill>
        <a:latin typeface="Century Gothic"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394" autoAdjust="0"/>
    <p:restoredTop sz="94660"/>
  </p:normalViewPr>
  <p:slideViewPr>
    <p:cSldViewPr snapToGrid="0">
      <p:cViewPr varScale="1">
        <p:scale>
          <a:sx n="111" d="100"/>
          <a:sy n="111" d="100"/>
        </p:scale>
        <p:origin x="-1614" y="-9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3"/>
          <p:cNvSpPr>
            <a:spLocks/>
          </p:cNvSpPr>
          <p:nvPr/>
        </p:nvSpPr>
        <p:spPr bwMode="auto">
          <a:xfrm>
            <a:off x="-31750" y="4321175"/>
            <a:ext cx="1395413" cy="781050"/>
          </a:xfrm>
          <a:custGeom>
            <a:avLst/>
            <a:gdLst>
              <a:gd name="T0" fmla="*/ 1006217 w 8042"/>
              <a:gd name="T1" fmla="*/ 781050 h 10000"/>
              <a:gd name="T2" fmla="*/ 1034327 w 8042"/>
              <a:gd name="T3" fmla="*/ 771677 h 10000"/>
              <a:gd name="T4" fmla="*/ 1039012 w 8042"/>
              <a:gd name="T5" fmla="*/ 766991 h 10000"/>
              <a:gd name="T6" fmla="*/ 1395413 w 8042"/>
              <a:gd name="T7" fmla="*/ 410832 h 10000"/>
              <a:gd name="T8" fmla="*/ 1395413 w 8042"/>
              <a:gd name="T9" fmla="*/ 368734 h 10000"/>
              <a:gd name="T10" fmla="*/ 1039012 w 8042"/>
              <a:gd name="T11" fmla="*/ 17261 h 10000"/>
              <a:gd name="T12" fmla="*/ 1034327 w 8042"/>
              <a:gd name="T13" fmla="*/ 12497 h 10000"/>
              <a:gd name="T14" fmla="*/ 1006217 w 8042"/>
              <a:gd name="T15" fmla="*/ 3202 h 10000"/>
              <a:gd name="T16" fmla="*/ 3123 w 8042"/>
              <a:gd name="T17" fmla="*/ 0 h 10000"/>
              <a:gd name="T18" fmla="*/ 0 w 8042"/>
              <a:gd name="T19" fmla="*/ 780347 h 10000"/>
              <a:gd name="T20" fmla="*/ 1006217 w 8042"/>
              <a:gd name="T21" fmla="*/ 781050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w="9525">
            <a:noFill/>
            <a:round/>
            <a:headEnd/>
            <a:tailEnd/>
          </a:ln>
        </p:spPr>
        <p:txBody>
          <a:bodyPr/>
          <a:lstStyle/>
          <a:p>
            <a:endParaRPr lang="sl-SI"/>
          </a:p>
        </p:txBody>
      </p:sp>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ECF061C7-C28B-44F9-B1BF-3F77B8F5F816}" type="datetimeFigureOut">
              <a:rPr lang="sl-SI"/>
              <a:pPr>
                <a:defRPr/>
              </a:pPr>
              <a:t>2.9.2015</a:t>
            </a:fld>
            <a:endParaRPr lang="sl-SI"/>
          </a:p>
        </p:txBody>
      </p:sp>
      <p:sp>
        <p:nvSpPr>
          <p:cNvPr id="6" name="Footer Placeholder 4"/>
          <p:cNvSpPr>
            <a:spLocks noGrp="1"/>
          </p:cNvSpPr>
          <p:nvPr>
            <p:ph type="ftr" sz="quarter" idx="11"/>
          </p:nvPr>
        </p:nvSpPr>
        <p:spPr/>
        <p:txBody>
          <a:bodyPr/>
          <a:lstStyle>
            <a:lvl1pPr>
              <a:defRPr/>
            </a:lvl1pPr>
          </a:lstStyle>
          <a:p>
            <a:pPr>
              <a:defRPr/>
            </a:pPr>
            <a:endParaRPr lang="sl-SI"/>
          </a:p>
        </p:txBody>
      </p:sp>
      <p:sp>
        <p:nvSpPr>
          <p:cNvPr id="7" name="Slide Number Placeholder 5"/>
          <p:cNvSpPr>
            <a:spLocks noGrp="1"/>
          </p:cNvSpPr>
          <p:nvPr>
            <p:ph type="sldNum" sz="quarter" idx="12"/>
          </p:nvPr>
        </p:nvSpPr>
        <p:spPr>
          <a:xfrm>
            <a:off x="423863" y="4529138"/>
            <a:ext cx="584200" cy="365125"/>
          </a:xfrm>
        </p:spPr>
        <p:txBody>
          <a:bodyPr/>
          <a:lstStyle>
            <a:lvl1pPr>
              <a:defRPr/>
            </a:lvl1pPr>
          </a:lstStyle>
          <a:p>
            <a:fld id="{B2E050C1-F93C-4CB0-A2D6-6A80C1AFA5CF}" type="slidenum">
              <a:rPr lang="sl-SI"/>
              <a:pPr/>
              <a:t>‹#›</a:t>
            </a:fld>
            <a:endParaRPr lang="sl-SI"/>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4" name="Freeform 11"/>
          <p:cNvSpPr>
            <a:spLocks/>
          </p:cNvSpPr>
          <p:nvPr/>
        </p:nvSpPr>
        <p:spPr bwMode="auto">
          <a:xfrm flipV="1">
            <a:off x="0" y="3167063"/>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w="9525">
            <a:noFill/>
            <a:round/>
            <a:headEnd/>
            <a:tailEnd/>
          </a:ln>
        </p:spPr>
        <p:txBody>
          <a:bodyPr/>
          <a:lstStyle/>
          <a:p>
            <a:endParaRPr lang="sl-SI"/>
          </a:p>
        </p:txBody>
      </p:sp>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F19291C-9E23-484A-903C-CADE2354BE79}" type="datetimeFigureOut">
              <a:rPr lang="sl-SI"/>
              <a:pPr>
                <a:defRPr/>
              </a:pPr>
              <a:t>2.9.2015</a:t>
            </a:fld>
            <a:endParaRPr lang="sl-SI"/>
          </a:p>
        </p:txBody>
      </p:sp>
      <p:sp>
        <p:nvSpPr>
          <p:cNvPr id="6" name="Footer Placeholder 4"/>
          <p:cNvSpPr>
            <a:spLocks noGrp="1"/>
          </p:cNvSpPr>
          <p:nvPr>
            <p:ph type="ftr" sz="quarter" idx="11"/>
          </p:nvPr>
        </p:nvSpPr>
        <p:spPr/>
        <p:txBody>
          <a:bodyPr/>
          <a:lstStyle>
            <a:lvl1pPr>
              <a:defRPr/>
            </a:lvl1pPr>
          </a:lstStyle>
          <a:p>
            <a:pPr>
              <a:defRPr/>
            </a:pPr>
            <a:endParaRPr lang="sl-SI"/>
          </a:p>
        </p:txBody>
      </p:sp>
      <p:sp>
        <p:nvSpPr>
          <p:cNvPr id="7" name="Slide Number Placeholder 5"/>
          <p:cNvSpPr>
            <a:spLocks noGrp="1"/>
          </p:cNvSpPr>
          <p:nvPr>
            <p:ph type="sldNum" sz="quarter" idx="12"/>
          </p:nvPr>
        </p:nvSpPr>
        <p:spPr>
          <a:xfrm>
            <a:off x="511175" y="3244850"/>
            <a:ext cx="585788" cy="365125"/>
          </a:xfrm>
        </p:spPr>
        <p:txBody>
          <a:bodyPr/>
          <a:lstStyle>
            <a:lvl1pPr>
              <a:defRPr/>
            </a:lvl1pPr>
          </a:lstStyle>
          <a:p>
            <a:fld id="{B12CE82E-B734-4115-879F-6CD1D5454951}" type="slidenum">
              <a:rPr lang="sl-SI"/>
              <a:pPr/>
              <a:t>‹#›</a:t>
            </a:fld>
            <a:endParaRPr lang="sl-SI"/>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5" name="Freeform 11"/>
          <p:cNvSpPr>
            <a:spLocks/>
          </p:cNvSpPr>
          <p:nvPr/>
        </p:nvSpPr>
        <p:spPr bwMode="auto">
          <a:xfrm flipV="1">
            <a:off x="0" y="3167063"/>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w="9525">
            <a:noFill/>
            <a:round/>
            <a:headEnd/>
            <a:tailEnd/>
          </a:ln>
        </p:spPr>
        <p:txBody>
          <a:bodyPr/>
          <a:lstStyle/>
          <a:p>
            <a:endParaRPr lang="sl-SI"/>
          </a:p>
        </p:txBody>
      </p:sp>
      <p:sp>
        <p:nvSpPr>
          <p:cNvPr id="6" name="TextBox 5"/>
          <p:cNvSpPr txBox="1">
            <a:spLocks noChangeArrowheads="1"/>
          </p:cNvSpPr>
          <p:nvPr/>
        </p:nvSpPr>
        <p:spPr bwMode="auto">
          <a:xfrm>
            <a:off x="1808163" y="647700"/>
            <a:ext cx="457200"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sl-SI" sz="8000" smtClean="0">
                <a:solidFill>
                  <a:schemeClr val="accent1"/>
                </a:solidFill>
                <a:latin typeface="Arial" panose="020B0604020202020204" pitchFamily="34" charset="0"/>
              </a:rPr>
              <a:t>“</a:t>
            </a:r>
          </a:p>
        </p:txBody>
      </p:sp>
      <p:sp>
        <p:nvSpPr>
          <p:cNvPr id="7" name="TextBox 62"/>
          <p:cNvSpPr txBox="1">
            <a:spLocks noChangeArrowheads="1"/>
          </p:cNvSpPr>
          <p:nvPr/>
        </p:nvSpPr>
        <p:spPr bwMode="auto">
          <a:xfrm>
            <a:off x="8169275" y="2905125"/>
            <a:ext cx="4572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sl-SI" sz="8000" smtClean="0">
                <a:solidFill>
                  <a:schemeClr val="accent1"/>
                </a:solidFill>
                <a:latin typeface="Arial" panose="020B0604020202020204" pitchFamily="34" charset="0"/>
              </a:rPr>
              <a:t>”</a:t>
            </a:r>
          </a:p>
        </p:txBody>
      </p:sp>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4"/>
          </p:nvPr>
        </p:nvSpPr>
        <p:spPr/>
        <p:txBody>
          <a:bodyPr/>
          <a:lstStyle>
            <a:lvl1pPr>
              <a:defRPr/>
            </a:lvl1pPr>
          </a:lstStyle>
          <a:p>
            <a:pPr>
              <a:defRPr/>
            </a:pPr>
            <a:fld id="{78E54911-7C05-4075-B4A1-D3BA55557858}" type="datetimeFigureOut">
              <a:rPr lang="sl-SI"/>
              <a:pPr>
                <a:defRPr/>
              </a:pPr>
              <a:t>2.9.2015</a:t>
            </a:fld>
            <a:endParaRPr lang="sl-SI"/>
          </a:p>
        </p:txBody>
      </p:sp>
      <p:sp>
        <p:nvSpPr>
          <p:cNvPr id="9" name="Footer Placeholder 4"/>
          <p:cNvSpPr>
            <a:spLocks noGrp="1"/>
          </p:cNvSpPr>
          <p:nvPr>
            <p:ph type="ftr" sz="quarter" idx="15"/>
          </p:nvPr>
        </p:nvSpPr>
        <p:spPr/>
        <p:txBody>
          <a:bodyPr/>
          <a:lstStyle>
            <a:lvl1pPr>
              <a:defRPr/>
            </a:lvl1pPr>
          </a:lstStyle>
          <a:p>
            <a:pPr>
              <a:defRPr/>
            </a:pPr>
            <a:endParaRPr lang="sl-SI"/>
          </a:p>
        </p:txBody>
      </p:sp>
      <p:sp>
        <p:nvSpPr>
          <p:cNvPr id="10" name="Slide Number Placeholder 5"/>
          <p:cNvSpPr>
            <a:spLocks noGrp="1"/>
          </p:cNvSpPr>
          <p:nvPr>
            <p:ph type="sldNum" sz="quarter" idx="16"/>
          </p:nvPr>
        </p:nvSpPr>
        <p:spPr>
          <a:xfrm>
            <a:off x="511175" y="3244850"/>
            <a:ext cx="585788" cy="365125"/>
          </a:xfrm>
        </p:spPr>
        <p:txBody>
          <a:bodyPr/>
          <a:lstStyle>
            <a:lvl1pPr>
              <a:defRPr/>
            </a:lvl1pPr>
          </a:lstStyle>
          <a:p>
            <a:fld id="{8A3E915F-B2A8-46CF-93C7-357D7EA56BFB}" type="slidenum">
              <a:rPr lang="sl-SI"/>
              <a:pPr/>
              <a:t>‹#›</a:t>
            </a:fld>
            <a:endParaRPr lang="sl-SI"/>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w="9525">
            <a:noFill/>
            <a:round/>
            <a:headEnd/>
            <a:tailEnd/>
          </a:ln>
        </p:spPr>
        <p:txBody>
          <a:bodyPr/>
          <a:lstStyle/>
          <a:p>
            <a:endParaRPr lang="sl-SI"/>
          </a:p>
        </p:txBody>
      </p:sp>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rtlCol="0">
            <a:normAutofit/>
          </a:bodyPr>
          <a:lstStyle>
            <a:lvl1pPr>
              <a:buNone/>
              <a:defRPr lang="en-US">
                <a:solidFill>
                  <a:schemeClr val="tx1">
                    <a:lumMod val="65000"/>
                    <a:lumOff val="35000"/>
                  </a:schemeClr>
                </a:solidFill>
              </a:defRPr>
            </a:lvl1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16B8732F-9454-429E-B484-BD6A36690E6B}" type="datetimeFigureOut">
              <a:rPr lang="sl-SI"/>
              <a:pPr>
                <a:defRPr/>
              </a:pPr>
              <a:t>2.9.2015</a:t>
            </a:fld>
            <a:endParaRPr lang="sl-SI"/>
          </a:p>
        </p:txBody>
      </p:sp>
      <p:sp>
        <p:nvSpPr>
          <p:cNvPr id="7" name="Footer Placeholder 5"/>
          <p:cNvSpPr>
            <a:spLocks noGrp="1"/>
          </p:cNvSpPr>
          <p:nvPr>
            <p:ph type="ftr" sz="quarter" idx="11"/>
          </p:nvPr>
        </p:nvSpPr>
        <p:spPr/>
        <p:txBody>
          <a:bodyPr/>
          <a:lstStyle>
            <a:lvl1pPr>
              <a:defRPr/>
            </a:lvl1pPr>
          </a:lstStyle>
          <a:p>
            <a:pPr>
              <a:defRPr/>
            </a:pPr>
            <a:endParaRPr lang="sl-SI"/>
          </a:p>
        </p:txBody>
      </p:sp>
      <p:sp>
        <p:nvSpPr>
          <p:cNvPr id="8" name="Slide Number Placeholder 6"/>
          <p:cNvSpPr>
            <a:spLocks noGrp="1"/>
          </p:cNvSpPr>
          <p:nvPr>
            <p:ph type="sldNum" sz="quarter" idx="12"/>
          </p:nvPr>
        </p:nvSpPr>
        <p:spPr>
          <a:xfrm>
            <a:off x="511175" y="4983163"/>
            <a:ext cx="585788" cy="365125"/>
          </a:xfrm>
        </p:spPr>
        <p:txBody>
          <a:bodyPr/>
          <a:lstStyle>
            <a:lvl1pPr>
              <a:defRPr/>
            </a:lvl1pPr>
          </a:lstStyle>
          <a:p>
            <a:fld id="{C123CCA4-AAAD-43A0-8892-00BF084E9F4D}" type="slidenum">
              <a:rPr lang="sl-SI"/>
              <a:pPr/>
              <a:t>‹#›</a:t>
            </a:fld>
            <a:endParaRPr lang="sl-SI"/>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w="9525">
            <a:noFill/>
            <a:round/>
            <a:headEnd/>
            <a:tailEnd/>
          </a:ln>
        </p:spPr>
        <p:txBody>
          <a:bodyPr/>
          <a:lstStyle/>
          <a:p>
            <a:endParaRPr lang="sl-SI"/>
          </a:p>
        </p:txBody>
      </p:sp>
      <p:sp>
        <p:nvSpPr>
          <p:cNvPr id="6" name="TextBox 5"/>
          <p:cNvSpPr txBox="1">
            <a:spLocks noChangeArrowheads="1"/>
          </p:cNvSpPr>
          <p:nvPr/>
        </p:nvSpPr>
        <p:spPr bwMode="auto">
          <a:xfrm>
            <a:off x="1808163" y="647700"/>
            <a:ext cx="457200"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sl-SI" sz="8000" smtClean="0">
                <a:solidFill>
                  <a:schemeClr val="accent1"/>
                </a:solidFill>
                <a:latin typeface="Arial" panose="020B0604020202020204" pitchFamily="34" charset="0"/>
              </a:rPr>
              <a:t>“</a:t>
            </a:r>
          </a:p>
        </p:txBody>
      </p:sp>
      <p:sp>
        <p:nvSpPr>
          <p:cNvPr id="7" name="TextBox 62"/>
          <p:cNvSpPr txBox="1">
            <a:spLocks noChangeArrowheads="1"/>
          </p:cNvSpPr>
          <p:nvPr/>
        </p:nvSpPr>
        <p:spPr bwMode="auto">
          <a:xfrm>
            <a:off x="8169275" y="2905125"/>
            <a:ext cx="4572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sl-SI" sz="8000" smtClean="0">
                <a:solidFill>
                  <a:schemeClr val="accent1"/>
                </a:solidFill>
                <a:latin typeface="Arial" panose="020B0604020202020204" pitchFamily="34" charset="0"/>
              </a:rPr>
              <a:t>”</a:t>
            </a:r>
          </a:p>
        </p:txBody>
      </p:sp>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1942415" y="5181600"/>
            <a:ext cx="6688292" cy="729622"/>
          </a:xfrm>
        </p:spPr>
        <p:txBody>
          <a:bodyPr rtlCol="0">
            <a:normAutofit/>
          </a:bodyPr>
          <a:lstStyle>
            <a:lvl1pPr>
              <a:buNone/>
              <a:defRPr lang="en-US">
                <a:solidFill>
                  <a:schemeClr val="tx1">
                    <a:lumMod val="65000"/>
                    <a:lumOff val="35000"/>
                  </a:schemeClr>
                </a:solidFill>
              </a:defRPr>
            </a:lvl1pPr>
          </a:lstStyle>
          <a:p>
            <a:pPr lvl="0"/>
            <a:r>
              <a:rPr lang="en-US" smtClean="0"/>
              <a:t>Click to edit Master text styles</a:t>
            </a:r>
          </a:p>
        </p:txBody>
      </p:sp>
      <p:sp>
        <p:nvSpPr>
          <p:cNvPr id="8" name="Date Placeholder 4"/>
          <p:cNvSpPr>
            <a:spLocks noGrp="1"/>
          </p:cNvSpPr>
          <p:nvPr>
            <p:ph type="dt" sz="half" idx="14"/>
          </p:nvPr>
        </p:nvSpPr>
        <p:spPr/>
        <p:txBody>
          <a:bodyPr/>
          <a:lstStyle>
            <a:lvl1pPr>
              <a:defRPr/>
            </a:lvl1pPr>
          </a:lstStyle>
          <a:p>
            <a:pPr>
              <a:defRPr/>
            </a:pPr>
            <a:fld id="{F68A8BDB-02EF-4257-9132-36630E65D85A}" type="datetimeFigureOut">
              <a:rPr lang="sl-SI"/>
              <a:pPr>
                <a:defRPr/>
              </a:pPr>
              <a:t>2.9.2015</a:t>
            </a:fld>
            <a:endParaRPr lang="sl-SI"/>
          </a:p>
        </p:txBody>
      </p:sp>
      <p:sp>
        <p:nvSpPr>
          <p:cNvPr id="9" name="Footer Placeholder 5"/>
          <p:cNvSpPr>
            <a:spLocks noGrp="1"/>
          </p:cNvSpPr>
          <p:nvPr>
            <p:ph type="ftr" sz="quarter" idx="15"/>
          </p:nvPr>
        </p:nvSpPr>
        <p:spPr/>
        <p:txBody>
          <a:bodyPr/>
          <a:lstStyle>
            <a:lvl1pPr>
              <a:defRPr/>
            </a:lvl1pPr>
          </a:lstStyle>
          <a:p>
            <a:pPr>
              <a:defRPr/>
            </a:pPr>
            <a:endParaRPr lang="sl-SI"/>
          </a:p>
        </p:txBody>
      </p:sp>
      <p:sp>
        <p:nvSpPr>
          <p:cNvPr id="10" name="Slide Number Placeholder 6"/>
          <p:cNvSpPr>
            <a:spLocks noGrp="1"/>
          </p:cNvSpPr>
          <p:nvPr>
            <p:ph type="sldNum" sz="quarter" idx="16"/>
          </p:nvPr>
        </p:nvSpPr>
        <p:spPr>
          <a:xfrm>
            <a:off x="511175" y="4983163"/>
            <a:ext cx="585788" cy="365125"/>
          </a:xfrm>
        </p:spPr>
        <p:txBody>
          <a:bodyPr/>
          <a:lstStyle>
            <a:lvl1pPr>
              <a:defRPr/>
            </a:lvl1pPr>
          </a:lstStyle>
          <a:p>
            <a:fld id="{6BE8F60A-E5C2-4601-8955-C6127F5EDF24}" type="slidenum">
              <a:rPr lang="sl-SI"/>
              <a:pPr/>
              <a:t>‹#›</a:t>
            </a:fld>
            <a:endParaRPr lang="sl-SI"/>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w="9525">
            <a:noFill/>
            <a:round/>
            <a:headEnd/>
            <a:tailEnd/>
          </a:ln>
        </p:spPr>
        <p:txBody>
          <a:bodyPr/>
          <a:lstStyle/>
          <a:p>
            <a:endParaRPr lang="sl-SI"/>
          </a:p>
        </p:txBody>
      </p:sp>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1942415" y="5181600"/>
            <a:ext cx="6591985" cy="729622"/>
          </a:xfrm>
        </p:spPr>
        <p:txBody>
          <a:bodyPr rtlCol="0">
            <a:normAutofit/>
          </a:bodyPr>
          <a:lstStyle>
            <a:lvl1pPr>
              <a:buNone/>
              <a:defRPr lang="en-US">
                <a:solidFill>
                  <a:schemeClr val="tx1">
                    <a:lumMod val="65000"/>
                    <a:lumOff val="35000"/>
                  </a:schemeClr>
                </a:solidFill>
              </a:defRPr>
            </a:lvl1pPr>
          </a:lstStyle>
          <a:p>
            <a:pPr lvl="0"/>
            <a:r>
              <a:rPr lang="en-US" smtClean="0"/>
              <a:t>Click to edit Master text styles</a:t>
            </a:r>
          </a:p>
        </p:txBody>
      </p:sp>
      <p:sp>
        <p:nvSpPr>
          <p:cNvPr id="6" name="Date Placeholder 4"/>
          <p:cNvSpPr>
            <a:spLocks noGrp="1"/>
          </p:cNvSpPr>
          <p:nvPr>
            <p:ph type="dt" sz="half" idx="14"/>
          </p:nvPr>
        </p:nvSpPr>
        <p:spPr/>
        <p:txBody>
          <a:bodyPr/>
          <a:lstStyle>
            <a:lvl1pPr>
              <a:defRPr/>
            </a:lvl1pPr>
          </a:lstStyle>
          <a:p>
            <a:pPr>
              <a:defRPr/>
            </a:pPr>
            <a:fld id="{9D74B153-3F21-4FC8-B6C4-522DCE803FB7}" type="datetimeFigureOut">
              <a:rPr lang="sl-SI"/>
              <a:pPr>
                <a:defRPr/>
              </a:pPr>
              <a:t>2.9.2015</a:t>
            </a:fld>
            <a:endParaRPr lang="sl-SI"/>
          </a:p>
        </p:txBody>
      </p:sp>
      <p:sp>
        <p:nvSpPr>
          <p:cNvPr id="7" name="Footer Placeholder 5"/>
          <p:cNvSpPr>
            <a:spLocks noGrp="1"/>
          </p:cNvSpPr>
          <p:nvPr>
            <p:ph type="ftr" sz="quarter" idx="15"/>
          </p:nvPr>
        </p:nvSpPr>
        <p:spPr/>
        <p:txBody>
          <a:bodyPr/>
          <a:lstStyle>
            <a:lvl1pPr>
              <a:defRPr/>
            </a:lvl1pPr>
          </a:lstStyle>
          <a:p>
            <a:pPr>
              <a:defRPr/>
            </a:pPr>
            <a:endParaRPr lang="sl-SI"/>
          </a:p>
        </p:txBody>
      </p:sp>
      <p:sp>
        <p:nvSpPr>
          <p:cNvPr id="8" name="Slide Number Placeholder 6"/>
          <p:cNvSpPr>
            <a:spLocks noGrp="1"/>
          </p:cNvSpPr>
          <p:nvPr>
            <p:ph type="sldNum" sz="quarter" idx="16"/>
          </p:nvPr>
        </p:nvSpPr>
        <p:spPr>
          <a:xfrm>
            <a:off x="511175" y="4983163"/>
            <a:ext cx="585788" cy="365125"/>
          </a:xfrm>
        </p:spPr>
        <p:txBody>
          <a:bodyPr/>
          <a:lstStyle>
            <a:lvl1pPr>
              <a:defRPr/>
            </a:lvl1pPr>
          </a:lstStyle>
          <a:p>
            <a:fld id="{4812B20F-7E0D-4B01-AA85-B1871C32A4AA}" type="slidenum">
              <a:rPr lang="sl-SI"/>
              <a:pPr/>
              <a:t>‹#›</a:t>
            </a:fld>
            <a:endParaRPr lang="sl-SI"/>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Freeform 11"/>
          <p:cNvSpPr>
            <a:spLocks/>
          </p:cNvSpPr>
          <p:nvPr/>
        </p:nvSpPr>
        <p:spPr bwMode="auto">
          <a:xfrm flipV="1">
            <a:off x="0" y="711200"/>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w="9525">
            <a:noFill/>
            <a:round/>
            <a:headEnd/>
            <a:tailEnd/>
          </a:ln>
        </p:spPr>
        <p:txBody>
          <a:bodyPr/>
          <a:lstStyle/>
          <a:p>
            <a:endParaRPr lang="sl-SI"/>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EB139112-B42F-4824-A66B-6F588EAEF48A}" type="datetimeFigureOut">
              <a:rPr lang="sl-SI"/>
              <a:pPr>
                <a:defRPr/>
              </a:pPr>
              <a:t>2.9.2015</a:t>
            </a:fld>
            <a:endParaRPr lang="sl-SI"/>
          </a:p>
        </p:txBody>
      </p:sp>
      <p:sp>
        <p:nvSpPr>
          <p:cNvPr id="6" name="Footer Placeholder 4"/>
          <p:cNvSpPr>
            <a:spLocks noGrp="1"/>
          </p:cNvSpPr>
          <p:nvPr>
            <p:ph type="ftr" sz="quarter" idx="11"/>
          </p:nvPr>
        </p:nvSpPr>
        <p:spPr/>
        <p:txBody>
          <a:bodyPr/>
          <a:lstStyle>
            <a:lvl1pPr>
              <a:defRPr/>
            </a:lvl1pPr>
          </a:lstStyle>
          <a:p>
            <a:pPr>
              <a:defRPr/>
            </a:pPr>
            <a:endParaRPr lang="sl-SI"/>
          </a:p>
        </p:txBody>
      </p:sp>
      <p:sp>
        <p:nvSpPr>
          <p:cNvPr id="7" name="Slide Number Placeholder 5"/>
          <p:cNvSpPr>
            <a:spLocks noGrp="1"/>
          </p:cNvSpPr>
          <p:nvPr>
            <p:ph type="sldNum" sz="quarter" idx="12"/>
          </p:nvPr>
        </p:nvSpPr>
        <p:spPr/>
        <p:txBody>
          <a:bodyPr/>
          <a:lstStyle>
            <a:lvl1pPr>
              <a:defRPr/>
            </a:lvl1pPr>
          </a:lstStyle>
          <a:p>
            <a:fld id="{E2A24363-188F-4F0D-A64F-7F2EDFE78DEA}" type="slidenum">
              <a:rPr lang="sl-SI"/>
              <a:pPr/>
              <a:t>‹#›</a:t>
            </a:fld>
            <a:endParaRPr lang="sl-SI"/>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Freeform 11"/>
          <p:cNvSpPr>
            <a:spLocks/>
          </p:cNvSpPr>
          <p:nvPr/>
        </p:nvSpPr>
        <p:spPr bwMode="auto">
          <a:xfrm flipV="1">
            <a:off x="0" y="711200"/>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w="9525">
            <a:noFill/>
            <a:round/>
            <a:headEnd/>
            <a:tailEnd/>
          </a:ln>
        </p:spPr>
        <p:txBody>
          <a:bodyPr/>
          <a:lstStyle/>
          <a:p>
            <a:endParaRPr lang="sl-SI"/>
          </a:p>
        </p:txBody>
      </p:sp>
      <p:sp>
        <p:nvSpPr>
          <p:cNvPr id="2" name="Vertical Title 1"/>
          <p:cNvSpPr>
            <a:spLocks noGrp="1"/>
          </p:cNvSpPr>
          <p:nvPr>
            <p:ph type="title" orient="vert"/>
          </p:nvPr>
        </p:nvSpPr>
        <p:spPr>
          <a:xfrm>
            <a:off x="6878535" y="627406"/>
            <a:ext cx="1656132"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1BFD8BA5-5892-4ACA-A33A-3B7A9D768603}" type="datetimeFigureOut">
              <a:rPr lang="sl-SI"/>
              <a:pPr>
                <a:defRPr/>
              </a:pPr>
              <a:t>2.9.2015</a:t>
            </a:fld>
            <a:endParaRPr lang="sl-SI"/>
          </a:p>
        </p:txBody>
      </p:sp>
      <p:sp>
        <p:nvSpPr>
          <p:cNvPr id="6" name="Footer Placeholder 4"/>
          <p:cNvSpPr>
            <a:spLocks noGrp="1"/>
          </p:cNvSpPr>
          <p:nvPr>
            <p:ph type="ftr" sz="quarter" idx="11"/>
          </p:nvPr>
        </p:nvSpPr>
        <p:spPr/>
        <p:txBody>
          <a:bodyPr/>
          <a:lstStyle>
            <a:lvl1pPr>
              <a:defRPr/>
            </a:lvl1pPr>
          </a:lstStyle>
          <a:p>
            <a:pPr>
              <a:defRPr/>
            </a:pPr>
            <a:endParaRPr lang="sl-SI"/>
          </a:p>
        </p:txBody>
      </p:sp>
      <p:sp>
        <p:nvSpPr>
          <p:cNvPr id="7" name="Slide Number Placeholder 5"/>
          <p:cNvSpPr>
            <a:spLocks noGrp="1"/>
          </p:cNvSpPr>
          <p:nvPr>
            <p:ph type="sldNum" sz="quarter" idx="12"/>
          </p:nvPr>
        </p:nvSpPr>
        <p:spPr/>
        <p:txBody>
          <a:bodyPr/>
          <a:lstStyle>
            <a:lvl1pPr>
              <a:defRPr/>
            </a:lvl1pPr>
          </a:lstStyle>
          <a:p>
            <a:fld id="{31EE257B-D97E-4559-B328-0355E105E533}" type="slidenum">
              <a:rPr lang="sl-SI"/>
              <a:pPr/>
              <a:t>‹#›</a:t>
            </a:fld>
            <a:endParaRPr lang="sl-SI"/>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Freeform 11"/>
          <p:cNvSpPr>
            <a:spLocks/>
          </p:cNvSpPr>
          <p:nvPr/>
        </p:nvSpPr>
        <p:spPr bwMode="auto">
          <a:xfrm flipV="1">
            <a:off x="0" y="711200"/>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w="9525">
            <a:noFill/>
            <a:round/>
            <a:headEnd/>
            <a:tailEnd/>
          </a:ln>
        </p:spPr>
        <p:txBody>
          <a:bodyPr/>
          <a:lstStyle/>
          <a:p>
            <a:endParaRPr lang="sl-SI"/>
          </a:p>
        </p:txBody>
      </p:sp>
      <p:sp>
        <p:nvSpPr>
          <p:cNvPr id="2" name="Title 1"/>
          <p:cNvSpPr>
            <a:spLocks noGrp="1"/>
          </p:cNvSpPr>
          <p:nvPr>
            <p:ph type="title"/>
          </p:nvPr>
        </p:nvSpPr>
        <p:spPr>
          <a:xfrm>
            <a:off x="1945201" y="624110"/>
            <a:ext cx="6589199"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99CFA973-2721-4B0E-A2FC-F51CF4FF24B8}" type="datetimeFigureOut">
              <a:rPr lang="sl-SI"/>
              <a:pPr>
                <a:defRPr/>
              </a:pPr>
              <a:t>2.9.2015</a:t>
            </a:fld>
            <a:endParaRPr lang="sl-SI"/>
          </a:p>
        </p:txBody>
      </p:sp>
      <p:sp>
        <p:nvSpPr>
          <p:cNvPr id="6" name="Footer Placeholder 4"/>
          <p:cNvSpPr>
            <a:spLocks noGrp="1"/>
          </p:cNvSpPr>
          <p:nvPr>
            <p:ph type="ftr" sz="quarter" idx="11"/>
          </p:nvPr>
        </p:nvSpPr>
        <p:spPr/>
        <p:txBody>
          <a:bodyPr/>
          <a:lstStyle>
            <a:lvl1pPr>
              <a:defRPr/>
            </a:lvl1pPr>
          </a:lstStyle>
          <a:p>
            <a:pPr>
              <a:defRPr/>
            </a:pPr>
            <a:endParaRPr lang="sl-SI"/>
          </a:p>
        </p:txBody>
      </p:sp>
      <p:sp>
        <p:nvSpPr>
          <p:cNvPr id="7" name="Slide Number Placeholder 5"/>
          <p:cNvSpPr>
            <a:spLocks noGrp="1"/>
          </p:cNvSpPr>
          <p:nvPr>
            <p:ph type="sldNum" sz="quarter" idx="12"/>
          </p:nvPr>
        </p:nvSpPr>
        <p:spPr/>
        <p:txBody>
          <a:bodyPr/>
          <a:lstStyle>
            <a:lvl1pPr>
              <a:defRPr/>
            </a:lvl1pPr>
          </a:lstStyle>
          <a:p>
            <a:fld id="{999F2FB8-9C23-40C0-95E8-79333F4CC098}" type="slidenum">
              <a:rPr lang="sl-SI"/>
              <a:pPr/>
              <a:t>‹#›</a:t>
            </a:fld>
            <a:endParaRPr lang="sl-SI"/>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Freeform 11"/>
          <p:cNvSpPr>
            <a:spLocks/>
          </p:cNvSpPr>
          <p:nvPr/>
        </p:nvSpPr>
        <p:spPr bwMode="auto">
          <a:xfrm flipV="1">
            <a:off x="0" y="3167063"/>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w="9525">
            <a:noFill/>
            <a:round/>
            <a:headEnd/>
            <a:tailEnd/>
          </a:ln>
        </p:spPr>
        <p:txBody>
          <a:bodyPr/>
          <a:lstStyle/>
          <a:p>
            <a:endParaRPr lang="sl-SI"/>
          </a:p>
        </p:txBody>
      </p:sp>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2039118-F6B8-4B5E-9B9F-39DC8E8C25BE}" type="datetimeFigureOut">
              <a:rPr lang="sl-SI"/>
              <a:pPr>
                <a:defRPr/>
              </a:pPr>
              <a:t>2.9.2015</a:t>
            </a:fld>
            <a:endParaRPr lang="sl-SI"/>
          </a:p>
        </p:txBody>
      </p:sp>
      <p:sp>
        <p:nvSpPr>
          <p:cNvPr id="6" name="Footer Placeholder 4"/>
          <p:cNvSpPr>
            <a:spLocks noGrp="1"/>
          </p:cNvSpPr>
          <p:nvPr>
            <p:ph type="ftr" sz="quarter" idx="11"/>
          </p:nvPr>
        </p:nvSpPr>
        <p:spPr/>
        <p:txBody>
          <a:bodyPr/>
          <a:lstStyle>
            <a:lvl1pPr>
              <a:defRPr/>
            </a:lvl1pPr>
          </a:lstStyle>
          <a:p>
            <a:pPr>
              <a:defRPr/>
            </a:pPr>
            <a:endParaRPr lang="sl-SI"/>
          </a:p>
        </p:txBody>
      </p:sp>
      <p:sp>
        <p:nvSpPr>
          <p:cNvPr id="7" name="Slide Number Placeholder 5"/>
          <p:cNvSpPr>
            <a:spLocks noGrp="1"/>
          </p:cNvSpPr>
          <p:nvPr>
            <p:ph type="sldNum" sz="quarter" idx="12"/>
          </p:nvPr>
        </p:nvSpPr>
        <p:spPr>
          <a:xfrm>
            <a:off x="511175" y="3244850"/>
            <a:ext cx="585788" cy="365125"/>
          </a:xfrm>
        </p:spPr>
        <p:txBody>
          <a:bodyPr/>
          <a:lstStyle>
            <a:lvl1pPr>
              <a:defRPr/>
            </a:lvl1pPr>
          </a:lstStyle>
          <a:p>
            <a:fld id="{DA4D2216-5246-4DC4-BA55-5E3327242768}" type="slidenum">
              <a:rPr lang="sl-SI"/>
              <a:pPr/>
              <a:t>‹#›</a:t>
            </a:fld>
            <a:endParaRPr lang="sl-SI"/>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Freeform 33"/>
          <p:cNvSpPr>
            <a:spLocks/>
          </p:cNvSpPr>
          <p:nvPr/>
        </p:nvSpPr>
        <p:spPr bwMode="auto">
          <a:xfrm flipV="1">
            <a:off x="0" y="711200"/>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w="9525">
            <a:noFill/>
            <a:round/>
            <a:headEnd/>
            <a:tailEnd/>
          </a:ln>
        </p:spPr>
        <p:txBody>
          <a:bodyPr/>
          <a:lstStyle/>
          <a:p>
            <a:endParaRPr lang="sl-SI"/>
          </a:p>
        </p:txBody>
      </p:sp>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4"/>
          <p:cNvSpPr>
            <a:spLocks noGrp="1"/>
          </p:cNvSpPr>
          <p:nvPr>
            <p:ph type="dt" sz="half" idx="10"/>
          </p:nvPr>
        </p:nvSpPr>
        <p:spPr/>
        <p:txBody>
          <a:bodyPr/>
          <a:lstStyle>
            <a:lvl1pPr>
              <a:defRPr/>
            </a:lvl1pPr>
          </a:lstStyle>
          <a:p>
            <a:pPr>
              <a:defRPr/>
            </a:pPr>
            <a:fld id="{7E087831-08D2-44F9-A40A-8777ED33D730}" type="datetimeFigureOut">
              <a:rPr lang="sl-SI"/>
              <a:pPr>
                <a:defRPr/>
              </a:pPr>
              <a:t>2.9.2015</a:t>
            </a:fld>
            <a:endParaRPr lang="sl-SI"/>
          </a:p>
        </p:txBody>
      </p:sp>
      <p:sp>
        <p:nvSpPr>
          <p:cNvPr id="7" name="Footer Placeholder 5"/>
          <p:cNvSpPr>
            <a:spLocks noGrp="1"/>
          </p:cNvSpPr>
          <p:nvPr>
            <p:ph type="ftr" sz="quarter" idx="11"/>
          </p:nvPr>
        </p:nvSpPr>
        <p:spPr/>
        <p:txBody>
          <a:bodyPr/>
          <a:lstStyle>
            <a:lvl1pPr>
              <a:defRPr/>
            </a:lvl1pPr>
          </a:lstStyle>
          <a:p>
            <a:pPr>
              <a:defRPr/>
            </a:pPr>
            <a:endParaRPr lang="sl-SI"/>
          </a:p>
        </p:txBody>
      </p:sp>
      <p:sp>
        <p:nvSpPr>
          <p:cNvPr id="9" name="Slide Number Placeholder 5"/>
          <p:cNvSpPr>
            <a:spLocks noGrp="1"/>
          </p:cNvSpPr>
          <p:nvPr>
            <p:ph type="sldNum" sz="quarter" idx="12"/>
          </p:nvPr>
        </p:nvSpPr>
        <p:spPr/>
        <p:txBody>
          <a:bodyPr/>
          <a:lstStyle>
            <a:lvl1pPr>
              <a:defRPr/>
            </a:lvl1pPr>
          </a:lstStyle>
          <a:p>
            <a:fld id="{011892AF-BDDF-4643-AAD4-1C2CE62D878C}" type="slidenum">
              <a:rPr lang="sl-SI"/>
              <a:pPr/>
              <a:t>‹#›</a:t>
            </a:fld>
            <a:endParaRPr lang="sl-SI"/>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Freeform 11"/>
          <p:cNvSpPr>
            <a:spLocks/>
          </p:cNvSpPr>
          <p:nvPr/>
        </p:nvSpPr>
        <p:spPr bwMode="auto">
          <a:xfrm flipV="1">
            <a:off x="0" y="711200"/>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w="9525">
            <a:noFill/>
            <a:round/>
            <a:headEnd/>
            <a:tailEnd/>
          </a:ln>
        </p:spPr>
        <p:txBody>
          <a:bodyPr/>
          <a:lstStyle/>
          <a:p>
            <a:endParaRPr lang="sl-SI"/>
          </a:p>
        </p:txBody>
      </p:sp>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6"/>
          <p:cNvSpPr>
            <a:spLocks noGrp="1"/>
          </p:cNvSpPr>
          <p:nvPr>
            <p:ph type="dt" sz="half" idx="10"/>
          </p:nvPr>
        </p:nvSpPr>
        <p:spPr/>
        <p:txBody>
          <a:bodyPr/>
          <a:lstStyle>
            <a:lvl1pPr>
              <a:defRPr/>
            </a:lvl1pPr>
          </a:lstStyle>
          <a:p>
            <a:pPr>
              <a:defRPr/>
            </a:pPr>
            <a:fld id="{F039F570-6D63-471C-9C71-A407C05F2454}" type="datetimeFigureOut">
              <a:rPr lang="sl-SI"/>
              <a:pPr>
                <a:defRPr/>
              </a:pPr>
              <a:t>2.9.2015</a:t>
            </a:fld>
            <a:endParaRPr lang="sl-SI"/>
          </a:p>
        </p:txBody>
      </p:sp>
      <p:sp>
        <p:nvSpPr>
          <p:cNvPr id="9" name="Footer Placeholder 7"/>
          <p:cNvSpPr>
            <a:spLocks noGrp="1"/>
          </p:cNvSpPr>
          <p:nvPr>
            <p:ph type="ftr" sz="quarter" idx="11"/>
          </p:nvPr>
        </p:nvSpPr>
        <p:spPr/>
        <p:txBody>
          <a:bodyPr/>
          <a:lstStyle>
            <a:lvl1pPr>
              <a:defRPr/>
            </a:lvl1pPr>
          </a:lstStyle>
          <a:p>
            <a:pPr>
              <a:defRPr/>
            </a:pPr>
            <a:endParaRPr lang="sl-SI"/>
          </a:p>
        </p:txBody>
      </p:sp>
      <p:sp>
        <p:nvSpPr>
          <p:cNvPr id="11" name="Slide Number Placeholder 5"/>
          <p:cNvSpPr>
            <a:spLocks noGrp="1"/>
          </p:cNvSpPr>
          <p:nvPr>
            <p:ph type="sldNum" sz="quarter" idx="12"/>
          </p:nvPr>
        </p:nvSpPr>
        <p:spPr/>
        <p:txBody>
          <a:bodyPr/>
          <a:lstStyle>
            <a:lvl1pPr>
              <a:defRPr/>
            </a:lvl1pPr>
          </a:lstStyle>
          <a:p>
            <a:fld id="{317FB842-1AE0-49EF-8F78-6F7F37AAF35A}" type="slidenum">
              <a:rPr lang="sl-SI"/>
              <a:pPr/>
              <a:t>‹#›</a:t>
            </a:fld>
            <a:endParaRPr lang="sl-SI"/>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Freeform 11"/>
          <p:cNvSpPr>
            <a:spLocks/>
          </p:cNvSpPr>
          <p:nvPr/>
        </p:nvSpPr>
        <p:spPr bwMode="auto">
          <a:xfrm flipV="1">
            <a:off x="0" y="711200"/>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w="9525">
            <a:noFill/>
            <a:round/>
            <a:headEnd/>
            <a:tailEnd/>
          </a:ln>
        </p:spPr>
        <p:txBody>
          <a:bodyPr/>
          <a:lstStyle/>
          <a:p>
            <a:endParaRPr lang="sl-SI"/>
          </a:p>
        </p:txBody>
      </p:sp>
      <p:sp>
        <p:nvSpPr>
          <p:cNvPr id="2" name="Title 1"/>
          <p:cNvSpPr>
            <a:spLocks noGrp="1"/>
          </p:cNvSpPr>
          <p:nvPr>
            <p:ph type="title"/>
          </p:nvPr>
        </p:nvSpPr>
        <p:spPr>
          <a:xfrm>
            <a:off x="1945200" y="624110"/>
            <a:ext cx="6589200" cy="1280890"/>
          </a:xfrm>
        </p:spPr>
        <p:txBody>
          <a:bodyPr/>
          <a:lstStyle/>
          <a:p>
            <a:r>
              <a:rPr lang="en-US" smtClean="0"/>
              <a:t>Click to edit Master title style</a:t>
            </a:r>
            <a:endParaRPr lang="en-US" dirty="0"/>
          </a:p>
        </p:txBody>
      </p:sp>
      <p:sp>
        <p:nvSpPr>
          <p:cNvPr id="4" name="Date Placeholder 2"/>
          <p:cNvSpPr>
            <a:spLocks noGrp="1"/>
          </p:cNvSpPr>
          <p:nvPr>
            <p:ph type="dt" sz="half" idx="10"/>
          </p:nvPr>
        </p:nvSpPr>
        <p:spPr/>
        <p:txBody>
          <a:bodyPr/>
          <a:lstStyle>
            <a:lvl1pPr>
              <a:defRPr/>
            </a:lvl1pPr>
          </a:lstStyle>
          <a:p>
            <a:pPr>
              <a:defRPr/>
            </a:pPr>
            <a:fld id="{A854AC71-653A-4E62-BDDB-3E8DDDA8523B}" type="datetimeFigureOut">
              <a:rPr lang="sl-SI"/>
              <a:pPr>
                <a:defRPr/>
              </a:pPr>
              <a:t>2.9.2015</a:t>
            </a:fld>
            <a:endParaRPr lang="sl-SI"/>
          </a:p>
        </p:txBody>
      </p:sp>
      <p:sp>
        <p:nvSpPr>
          <p:cNvPr id="5" name="Footer Placeholder 3"/>
          <p:cNvSpPr>
            <a:spLocks noGrp="1"/>
          </p:cNvSpPr>
          <p:nvPr>
            <p:ph type="ftr" sz="quarter" idx="11"/>
          </p:nvPr>
        </p:nvSpPr>
        <p:spPr/>
        <p:txBody>
          <a:bodyPr/>
          <a:lstStyle>
            <a:lvl1pPr>
              <a:defRPr/>
            </a:lvl1pPr>
          </a:lstStyle>
          <a:p>
            <a:pPr>
              <a:defRPr/>
            </a:pPr>
            <a:endParaRPr lang="sl-SI"/>
          </a:p>
        </p:txBody>
      </p:sp>
      <p:sp>
        <p:nvSpPr>
          <p:cNvPr id="6" name="Slide Number Placeholder 4"/>
          <p:cNvSpPr>
            <a:spLocks noGrp="1"/>
          </p:cNvSpPr>
          <p:nvPr>
            <p:ph type="sldNum" sz="quarter" idx="12"/>
          </p:nvPr>
        </p:nvSpPr>
        <p:spPr/>
        <p:txBody>
          <a:bodyPr/>
          <a:lstStyle>
            <a:lvl1pPr>
              <a:defRPr/>
            </a:lvl1pPr>
          </a:lstStyle>
          <a:p>
            <a:fld id="{53E4C0D7-30FB-4188-A2B6-F4278F62523B}" type="slidenum">
              <a:rPr lang="sl-SI"/>
              <a:pPr/>
              <a:t>‹#›</a:t>
            </a:fld>
            <a:endParaRPr lang="sl-SI"/>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Freeform 11"/>
          <p:cNvSpPr>
            <a:spLocks/>
          </p:cNvSpPr>
          <p:nvPr/>
        </p:nvSpPr>
        <p:spPr bwMode="auto">
          <a:xfrm flipV="1">
            <a:off x="0" y="711200"/>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w="9525">
            <a:noFill/>
            <a:round/>
            <a:headEnd/>
            <a:tailEnd/>
          </a:ln>
        </p:spPr>
        <p:txBody>
          <a:bodyPr/>
          <a:lstStyle/>
          <a:p>
            <a:endParaRPr lang="sl-SI"/>
          </a:p>
        </p:txBody>
      </p:sp>
      <p:sp>
        <p:nvSpPr>
          <p:cNvPr id="3" name="Date Placeholder 1"/>
          <p:cNvSpPr>
            <a:spLocks noGrp="1"/>
          </p:cNvSpPr>
          <p:nvPr>
            <p:ph type="dt" sz="half" idx="10"/>
          </p:nvPr>
        </p:nvSpPr>
        <p:spPr/>
        <p:txBody>
          <a:bodyPr/>
          <a:lstStyle>
            <a:lvl1pPr>
              <a:defRPr/>
            </a:lvl1pPr>
          </a:lstStyle>
          <a:p>
            <a:pPr>
              <a:defRPr/>
            </a:pPr>
            <a:fld id="{D055C388-078B-4EB7-AFA4-52B52CFD55E8}" type="datetimeFigureOut">
              <a:rPr lang="sl-SI"/>
              <a:pPr>
                <a:defRPr/>
              </a:pPr>
              <a:t>2.9.2015</a:t>
            </a:fld>
            <a:endParaRPr lang="sl-SI"/>
          </a:p>
        </p:txBody>
      </p:sp>
      <p:sp>
        <p:nvSpPr>
          <p:cNvPr id="4" name="Footer Placeholder 2"/>
          <p:cNvSpPr>
            <a:spLocks noGrp="1"/>
          </p:cNvSpPr>
          <p:nvPr>
            <p:ph type="ftr" sz="quarter" idx="11"/>
          </p:nvPr>
        </p:nvSpPr>
        <p:spPr/>
        <p:txBody>
          <a:bodyPr/>
          <a:lstStyle>
            <a:lvl1pPr>
              <a:defRPr/>
            </a:lvl1pPr>
          </a:lstStyle>
          <a:p>
            <a:pPr>
              <a:defRPr/>
            </a:pPr>
            <a:endParaRPr lang="sl-SI"/>
          </a:p>
        </p:txBody>
      </p:sp>
      <p:sp>
        <p:nvSpPr>
          <p:cNvPr id="5" name="Slide Number Placeholder 3"/>
          <p:cNvSpPr>
            <a:spLocks noGrp="1"/>
          </p:cNvSpPr>
          <p:nvPr>
            <p:ph type="sldNum" sz="quarter" idx="12"/>
          </p:nvPr>
        </p:nvSpPr>
        <p:spPr/>
        <p:txBody>
          <a:bodyPr/>
          <a:lstStyle>
            <a:lvl1pPr>
              <a:defRPr/>
            </a:lvl1pPr>
          </a:lstStyle>
          <a:p>
            <a:fld id="{2ADDF31A-1B23-441F-AC24-5CEB8AF08963}" type="slidenum">
              <a:rPr lang="sl-SI"/>
              <a:pPr/>
              <a:t>‹#›</a:t>
            </a:fld>
            <a:endParaRPr lang="sl-SI"/>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Freeform 11"/>
          <p:cNvSpPr>
            <a:spLocks/>
          </p:cNvSpPr>
          <p:nvPr/>
        </p:nvSpPr>
        <p:spPr bwMode="auto">
          <a:xfrm flipV="1">
            <a:off x="0" y="711200"/>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w="9525">
            <a:noFill/>
            <a:round/>
            <a:headEnd/>
            <a:tailEnd/>
          </a:ln>
        </p:spPr>
        <p:txBody>
          <a:bodyPr/>
          <a:lstStyle/>
          <a:p>
            <a:endParaRPr lang="sl-SI"/>
          </a:p>
        </p:txBody>
      </p:sp>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5294E113-9C6A-42C0-BFFA-4E9ABB559C65}" type="datetimeFigureOut">
              <a:rPr lang="sl-SI"/>
              <a:pPr>
                <a:defRPr/>
              </a:pPr>
              <a:t>2.9.2015</a:t>
            </a:fld>
            <a:endParaRPr lang="sl-SI"/>
          </a:p>
        </p:txBody>
      </p:sp>
      <p:sp>
        <p:nvSpPr>
          <p:cNvPr id="7" name="Footer Placeholder 5"/>
          <p:cNvSpPr>
            <a:spLocks noGrp="1"/>
          </p:cNvSpPr>
          <p:nvPr>
            <p:ph type="ftr" sz="quarter" idx="11"/>
          </p:nvPr>
        </p:nvSpPr>
        <p:spPr/>
        <p:txBody>
          <a:bodyPr/>
          <a:lstStyle>
            <a:lvl1pPr>
              <a:defRPr/>
            </a:lvl1pPr>
          </a:lstStyle>
          <a:p>
            <a:pPr>
              <a:defRPr/>
            </a:pPr>
            <a:endParaRPr lang="sl-SI"/>
          </a:p>
        </p:txBody>
      </p:sp>
      <p:sp>
        <p:nvSpPr>
          <p:cNvPr id="8" name="Slide Number Placeholder 6"/>
          <p:cNvSpPr>
            <a:spLocks noGrp="1"/>
          </p:cNvSpPr>
          <p:nvPr>
            <p:ph type="sldNum" sz="quarter" idx="12"/>
          </p:nvPr>
        </p:nvSpPr>
        <p:spPr/>
        <p:txBody>
          <a:bodyPr/>
          <a:lstStyle>
            <a:lvl1pPr>
              <a:defRPr/>
            </a:lvl1pPr>
          </a:lstStyle>
          <a:p>
            <a:fld id="{1B034CFA-B913-4EC3-8B5D-32A8589F39C9}" type="slidenum">
              <a:rPr lang="sl-SI"/>
              <a:pPr/>
              <a:t>‹#›</a:t>
            </a:fld>
            <a:endParaRPr lang="sl-SI"/>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w="9525">
            <a:noFill/>
            <a:round/>
            <a:headEnd/>
            <a:tailEnd/>
          </a:ln>
        </p:spPr>
        <p:txBody>
          <a:bodyPr/>
          <a:lstStyle/>
          <a:p>
            <a:endParaRPr lang="sl-SI"/>
          </a:p>
        </p:txBody>
      </p:sp>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ABE96F51-3DF3-4310-A9CD-A673838E47C1}" type="datetimeFigureOut">
              <a:rPr lang="sl-SI"/>
              <a:pPr>
                <a:defRPr/>
              </a:pPr>
              <a:t>2.9.2015</a:t>
            </a:fld>
            <a:endParaRPr lang="sl-SI"/>
          </a:p>
        </p:txBody>
      </p:sp>
      <p:sp>
        <p:nvSpPr>
          <p:cNvPr id="7" name="Footer Placeholder 5"/>
          <p:cNvSpPr>
            <a:spLocks noGrp="1"/>
          </p:cNvSpPr>
          <p:nvPr>
            <p:ph type="ftr" sz="quarter" idx="11"/>
          </p:nvPr>
        </p:nvSpPr>
        <p:spPr/>
        <p:txBody>
          <a:bodyPr/>
          <a:lstStyle>
            <a:lvl1pPr>
              <a:defRPr/>
            </a:lvl1pPr>
          </a:lstStyle>
          <a:p>
            <a:pPr>
              <a:defRPr/>
            </a:pPr>
            <a:endParaRPr lang="sl-SI"/>
          </a:p>
        </p:txBody>
      </p:sp>
      <p:sp>
        <p:nvSpPr>
          <p:cNvPr id="8" name="Slide Number Placeholder 6"/>
          <p:cNvSpPr>
            <a:spLocks noGrp="1"/>
          </p:cNvSpPr>
          <p:nvPr>
            <p:ph type="sldNum" sz="quarter" idx="12"/>
          </p:nvPr>
        </p:nvSpPr>
        <p:spPr>
          <a:xfrm>
            <a:off x="511175" y="4983163"/>
            <a:ext cx="585788" cy="365125"/>
          </a:xfrm>
        </p:spPr>
        <p:txBody>
          <a:bodyPr/>
          <a:lstStyle>
            <a:lvl1pPr>
              <a:defRPr/>
            </a:lvl1pPr>
          </a:lstStyle>
          <a:p>
            <a:fld id="{8D174960-1B03-45FD-BA24-9AB6B839FFAC}" type="slidenum">
              <a:rPr lang="sl-SI"/>
              <a:pPr/>
              <a:t>‹#›</a:t>
            </a:fld>
            <a:endParaRPr lang="sl-SI"/>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1F0E3"/>
        </a:solidFill>
        <a:effectLst/>
      </p:bgPr>
    </p:bg>
    <p:spTree>
      <p:nvGrpSpPr>
        <p:cNvPr id="1" name=""/>
        <p:cNvGrpSpPr/>
        <p:nvPr/>
      </p:nvGrpSpPr>
      <p:grpSpPr>
        <a:xfrm>
          <a:off x="0" y="0"/>
          <a:ext cx="0" cy="0"/>
          <a:chOff x="0" y="0"/>
          <a:chExt cx="0" cy="0"/>
        </a:xfrm>
      </p:grpSpPr>
      <p:grpSp>
        <p:nvGrpSpPr>
          <p:cNvPr id="1026" name="Group 35"/>
          <p:cNvGrpSpPr>
            <a:grpSpLocks/>
          </p:cNvGrpSpPr>
          <p:nvPr/>
        </p:nvGrpSpPr>
        <p:grpSpPr bwMode="auto">
          <a:xfrm>
            <a:off x="0" y="228600"/>
            <a:ext cx="1981200" cy="6638925"/>
            <a:chOff x="2487613" y="285750"/>
            <a:chExt cx="2428875" cy="5654676"/>
          </a:xfrm>
        </p:grpSpPr>
        <p:sp>
          <p:nvSpPr>
            <p:cNvPr id="1046" name="Freeform 11"/>
            <p:cNvSpPr>
              <a:spLocks/>
            </p:cNvSpPr>
            <p:nvPr/>
          </p:nvSpPr>
          <p:spPr bwMode="auto">
            <a:xfrm>
              <a:off x="2487613" y="2284413"/>
              <a:ext cx="85725" cy="533400"/>
            </a:xfrm>
            <a:custGeom>
              <a:avLst/>
              <a:gdLst>
                <a:gd name="T0" fmla="*/ 85725 w 22"/>
                <a:gd name="T1" fmla="*/ 533400 h 136"/>
                <a:gd name="T2" fmla="*/ 66242 w 22"/>
                <a:gd name="T3" fmla="*/ 313765 h 136"/>
                <a:gd name="T4" fmla="*/ 0 w 22"/>
                <a:gd name="T5" fmla="*/ 0 h 136"/>
                <a:gd name="T6" fmla="*/ 0 w 22"/>
                <a:gd name="T7" fmla="*/ 137272 h 136"/>
                <a:gd name="T8" fmla="*/ 77932 w 22"/>
                <a:gd name="T9" fmla="*/ 486335 h 136"/>
                <a:gd name="T10" fmla="*/ 85725 w 22"/>
                <a:gd name="T11" fmla="*/ 533400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endParaRPr lang="sl-SI"/>
            </a:p>
          </p:txBody>
        </p:sp>
        <p:sp>
          <p:nvSpPr>
            <p:cNvPr id="1047" name="Freeform 12"/>
            <p:cNvSpPr>
              <a:spLocks/>
            </p:cNvSpPr>
            <p:nvPr/>
          </p:nvSpPr>
          <p:spPr bwMode="auto">
            <a:xfrm>
              <a:off x="2597151" y="2779713"/>
              <a:ext cx="550863" cy="1978025"/>
            </a:xfrm>
            <a:custGeom>
              <a:avLst/>
              <a:gdLst>
                <a:gd name="T0" fmla="*/ 338387 w 140"/>
                <a:gd name="T1" fmla="*/ 1373628 h 504"/>
                <a:gd name="T2" fmla="*/ 546928 w 140"/>
                <a:gd name="T3" fmla="*/ 1978025 h 504"/>
                <a:gd name="T4" fmla="*/ 550863 w 140"/>
                <a:gd name="T5" fmla="*/ 1875984 h 504"/>
                <a:gd name="T6" fmla="*/ 373800 w 140"/>
                <a:gd name="T7" fmla="*/ 1361855 h 504"/>
                <a:gd name="T8" fmla="*/ 0 w 140"/>
                <a:gd name="T9" fmla="*/ 0 h 504"/>
                <a:gd name="T10" fmla="*/ 23608 w 140"/>
                <a:gd name="T11" fmla="*/ 239404 h 504"/>
                <a:gd name="T12" fmla="*/ 338387 w 140"/>
                <a:gd name="T13" fmla="*/ 1373628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endParaRPr lang="sl-SI"/>
            </a:p>
          </p:txBody>
        </p:sp>
        <p:sp>
          <p:nvSpPr>
            <p:cNvPr id="1048" name="Freeform 13"/>
            <p:cNvSpPr>
              <a:spLocks/>
            </p:cNvSpPr>
            <p:nvPr/>
          </p:nvSpPr>
          <p:spPr bwMode="auto">
            <a:xfrm>
              <a:off x="3175001" y="4730750"/>
              <a:ext cx="519113" cy="1209675"/>
            </a:xfrm>
            <a:custGeom>
              <a:avLst/>
              <a:gdLst>
                <a:gd name="T0" fmla="*/ 31461 w 132"/>
                <a:gd name="T1" fmla="*/ 86405 h 308"/>
                <a:gd name="T2" fmla="*/ 0 w 132"/>
                <a:gd name="T3" fmla="*/ 0 h 308"/>
                <a:gd name="T4" fmla="*/ 0 w 132"/>
                <a:gd name="T5" fmla="*/ 113898 h 308"/>
                <a:gd name="T6" fmla="*/ 267422 w 132"/>
                <a:gd name="T7" fmla="*/ 761938 h 308"/>
                <a:gd name="T8" fmla="*/ 483719 w 132"/>
                <a:gd name="T9" fmla="*/ 1209675 h 308"/>
                <a:gd name="T10" fmla="*/ 519113 w 132"/>
                <a:gd name="T11" fmla="*/ 1209675 h 308"/>
                <a:gd name="T12" fmla="*/ 302816 w 132"/>
                <a:gd name="T13" fmla="*/ 746228 h 308"/>
                <a:gd name="T14" fmla="*/ 31461 w 132"/>
                <a:gd name="T15" fmla="*/ 86405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endParaRPr lang="sl-SI"/>
            </a:p>
          </p:txBody>
        </p:sp>
        <p:sp>
          <p:nvSpPr>
            <p:cNvPr id="1049" name="Freeform 14"/>
            <p:cNvSpPr>
              <a:spLocks/>
            </p:cNvSpPr>
            <p:nvPr/>
          </p:nvSpPr>
          <p:spPr bwMode="auto">
            <a:xfrm>
              <a:off x="3305176" y="5630863"/>
              <a:ext cx="146050" cy="309563"/>
            </a:xfrm>
            <a:custGeom>
              <a:avLst/>
              <a:gdLst>
                <a:gd name="T0" fmla="*/ 110524 w 37"/>
                <a:gd name="T1" fmla="*/ 309563 h 79"/>
                <a:gd name="T2" fmla="*/ 146050 w 37"/>
                <a:gd name="T3" fmla="*/ 309563 h 79"/>
                <a:gd name="T4" fmla="*/ 0 w 37"/>
                <a:gd name="T5" fmla="*/ 0 h 79"/>
                <a:gd name="T6" fmla="*/ 110524 w 37"/>
                <a:gd name="T7" fmla="*/ 309563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endParaRPr lang="sl-SI"/>
            </a:p>
          </p:txBody>
        </p:sp>
        <p:sp>
          <p:nvSpPr>
            <p:cNvPr id="1050" name="Freeform 15"/>
            <p:cNvSpPr>
              <a:spLocks/>
            </p:cNvSpPr>
            <p:nvPr/>
          </p:nvSpPr>
          <p:spPr bwMode="auto">
            <a:xfrm>
              <a:off x="2573338" y="2817813"/>
              <a:ext cx="700088" cy="2835275"/>
            </a:xfrm>
            <a:custGeom>
              <a:avLst/>
              <a:gdLst>
                <a:gd name="T0" fmla="*/ 637159 w 178"/>
                <a:gd name="T1" fmla="*/ 2591803 h 722"/>
                <a:gd name="T2" fmla="*/ 456237 w 178"/>
                <a:gd name="T3" fmla="*/ 2097004 h 722"/>
                <a:gd name="T4" fmla="*/ 157323 w 178"/>
                <a:gd name="T5" fmla="*/ 926766 h 722"/>
                <a:gd name="T6" fmla="*/ 47197 w 178"/>
                <a:gd name="T7" fmla="*/ 200276 h 722"/>
                <a:gd name="T8" fmla="*/ 0 w 178"/>
                <a:gd name="T9" fmla="*/ 0 h 722"/>
                <a:gd name="T10" fmla="*/ 129792 w 178"/>
                <a:gd name="T11" fmla="*/ 930693 h 722"/>
                <a:gd name="T12" fmla="*/ 420839 w 178"/>
                <a:gd name="T13" fmla="*/ 2108785 h 722"/>
                <a:gd name="T14" fmla="*/ 629293 w 178"/>
                <a:gd name="T15" fmla="*/ 2674269 h 722"/>
                <a:gd name="T16" fmla="*/ 700088 w 178"/>
                <a:gd name="T17" fmla="*/ 2835275 h 722"/>
                <a:gd name="T18" fmla="*/ 684356 w 178"/>
                <a:gd name="T19" fmla="*/ 2780297 h 722"/>
                <a:gd name="T20" fmla="*/ 637159 w 178"/>
                <a:gd name="T21" fmla="*/ 2591803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endParaRPr lang="sl-SI"/>
            </a:p>
          </p:txBody>
        </p:sp>
        <p:sp>
          <p:nvSpPr>
            <p:cNvPr id="1051" name="Freeform 16"/>
            <p:cNvSpPr>
              <a:spLocks/>
            </p:cNvSpPr>
            <p:nvPr/>
          </p:nvSpPr>
          <p:spPr bwMode="auto">
            <a:xfrm>
              <a:off x="2506663" y="285750"/>
              <a:ext cx="90488" cy="2493963"/>
            </a:xfrm>
            <a:custGeom>
              <a:avLst/>
              <a:gdLst>
                <a:gd name="T0" fmla="*/ 43277 w 23"/>
                <a:gd name="T1" fmla="*/ 2266168 h 635"/>
                <a:gd name="T2" fmla="*/ 47211 w 23"/>
                <a:gd name="T3" fmla="*/ 2313298 h 635"/>
                <a:gd name="T4" fmla="*/ 86554 w 23"/>
                <a:gd name="T5" fmla="*/ 2482180 h 635"/>
                <a:gd name="T6" fmla="*/ 90488 w 23"/>
                <a:gd name="T7" fmla="*/ 2493963 h 635"/>
                <a:gd name="T8" fmla="*/ 66882 w 23"/>
                <a:gd name="T9" fmla="*/ 2262240 h 635"/>
                <a:gd name="T10" fmla="*/ 19671 w 23"/>
                <a:gd name="T11" fmla="*/ 1056498 h 635"/>
                <a:gd name="T12" fmla="*/ 59014 w 23"/>
                <a:gd name="T13" fmla="*/ 0 h 635"/>
                <a:gd name="T14" fmla="*/ 47211 w 23"/>
                <a:gd name="T15" fmla="*/ 0 h 635"/>
                <a:gd name="T16" fmla="*/ 3934 w 23"/>
                <a:gd name="T17" fmla="*/ 1056498 h 635"/>
                <a:gd name="T18" fmla="*/ 43277 w 23"/>
                <a:gd name="T19" fmla="*/ 2266168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endParaRPr lang="sl-SI"/>
            </a:p>
          </p:txBody>
        </p:sp>
        <p:sp>
          <p:nvSpPr>
            <p:cNvPr id="1052" name="Freeform 17"/>
            <p:cNvSpPr>
              <a:spLocks/>
            </p:cNvSpPr>
            <p:nvPr/>
          </p:nvSpPr>
          <p:spPr bwMode="auto">
            <a:xfrm>
              <a:off x="2554288" y="2598738"/>
              <a:ext cx="66675" cy="420688"/>
            </a:xfrm>
            <a:custGeom>
              <a:avLst/>
              <a:gdLst>
                <a:gd name="T0" fmla="*/ 0 w 17"/>
                <a:gd name="T1" fmla="*/ 0 h 107"/>
                <a:gd name="T2" fmla="*/ 19610 w 17"/>
                <a:gd name="T3" fmla="*/ 220173 h 107"/>
                <a:gd name="T4" fmla="*/ 66675 w 17"/>
                <a:gd name="T5" fmla="*/ 420688 h 107"/>
                <a:gd name="T6" fmla="*/ 43143 w 17"/>
                <a:gd name="T7" fmla="*/ 180857 h 107"/>
                <a:gd name="T8" fmla="*/ 39221 w 17"/>
                <a:gd name="T9" fmla="*/ 169062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endParaRPr lang="sl-SI"/>
            </a:p>
          </p:txBody>
        </p:sp>
        <p:sp>
          <p:nvSpPr>
            <p:cNvPr id="1053" name="Freeform 18"/>
            <p:cNvSpPr>
              <a:spLocks/>
            </p:cNvSpPr>
            <p:nvPr/>
          </p:nvSpPr>
          <p:spPr bwMode="auto">
            <a:xfrm>
              <a:off x="3143251" y="4757738"/>
              <a:ext cx="161925" cy="873125"/>
            </a:xfrm>
            <a:custGeom>
              <a:avLst/>
              <a:gdLst>
                <a:gd name="T0" fmla="*/ 0 w 41"/>
                <a:gd name="T1" fmla="*/ 0 h 222"/>
                <a:gd name="T2" fmla="*/ 19747 w 41"/>
                <a:gd name="T3" fmla="*/ 365769 h 222"/>
                <a:gd name="T4" fmla="*/ 67140 w 41"/>
                <a:gd name="T5" fmla="*/ 652877 h 222"/>
                <a:gd name="T6" fmla="*/ 94785 w 41"/>
                <a:gd name="T7" fmla="*/ 723671 h 222"/>
                <a:gd name="T8" fmla="*/ 161925 w 41"/>
                <a:gd name="T9" fmla="*/ 873125 h 222"/>
                <a:gd name="T10" fmla="*/ 150077 w 41"/>
                <a:gd name="T11" fmla="*/ 833795 h 222"/>
                <a:gd name="T12" fmla="*/ 51342 w 41"/>
                <a:gd name="T13" fmla="*/ 361836 h 222"/>
                <a:gd name="T14" fmla="*/ 31595 w 41"/>
                <a:gd name="T15" fmla="*/ 86526 h 222"/>
                <a:gd name="T16" fmla="*/ 27646 w 41"/>
                <a:gd name="T17" fmla="*/ 70794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endParaRPr lang="sl-SI"/>
            </a:p>
          </p:txBody>
        </p:sp>
        <p:sp>
          <p:nvSpPr>
            <p:cNvPr id="1054" name="Freeform 19"/>
            <p:cNvSpPr>
              <a:spLocks/>
            </p:cNvSpPr>
            <p:nvPr/>
          </p:nvSpPr>
          <p:spPr bwMode="auto">
            <a:xfrm>
              <a:off x="3148013" y="1282700"/>
              <a:ext cx="1768475" cy="3448050"/>
            </a:xfrm>
            <a:custGeom>
              <a:avLst/>
              <a:gdLst>
                <a:gd name="T0" fmla="*/ 27510 w 450"/>
                <a:gd name="T1" fmla="*/ 3353798 h 878"/>
                <a:gd name="T2" fmla="*/ 196497 w 450"/>
                <a:gd name="T3" fmla="*/ 2407352 h 878"/>
                <a:gd name="T4" fmla="*/ 585562 w 450"/>
                <a:gd name="T5" fmla="*/ 1523740 h 878"/>
                <a:gd name="T6" fmla="*/ 1120034 w 450"/>
                <a:gd name="T7" fmla="*/ 718671 h 878"/>
                <a:gd name="T8" fmla="*/ 1430500 w 450"/>
                <a:gd name="T9" fmla="*/ 349518 h 878"/>
                <a:gd name="T10" fmla="*/ 1595557 w 450"/>
                <a:gd name="T11" fmla="*/ 172795 h 878"/>
                <a:gd name="T12" fmla="*/ 1768475 w 450"/>
                <a:gd name="T13" fmla="*/ 3927 h 878"/>
                <a:gd name="T14" fmla="*/ 1768475 w 450"/>
                <a:gd name="T15" fmla="*/ 0 h 878"/>
                <a:gd name="T16" fmla="*/ 1591628 w 450"/>
                <a:gd name="T17" fmla="*/ 168868 h 878"/>
                <a:gd name="T18" fmla="*/ 1426570 w 450"/>
                <a:gd name="T19" fmla="*/ 345590 h 878"/>
                <a:gd name="T20" fmla="*/ 1112174 w 450"/>
                <a:gd name="T21" fmla="*/ 710817 h 878"/>
                <a:gd name="T22" fmla="*/ 569842 w 450"/>
                <a:gd name="T23" fmla="*/ 1515885 h 878"/>
                <a:gd name="T24" fmla="*/ 176848 w 450"/>
                <a:gd name="T25" fmla="*/ 2399497 h 878"/>
                <a:gd name="T26" fmla="*/ 0 w 450"/>
                <a:gd name="T27" fmla="*/ 3353798 h 878"/>
                <a:gd name="T28" fmla="*/ 0 w 450"/>
                <a:gd name="T29" fmla="*/ 3373434 h 878"/>
                <a:gd name="T30" fmla="*/ 27510 w 450"/>
                <a:gd name="T31" fmla="*/ 3448050 h 878"/>
                <a:gd name="T32" fmla="*/ 27510 w 450"/>
                <a:gd name="T33" fmla="*/ 3353798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endParaRPr lang="sl-SI"/>
            </a:p>
          </p:txBody>
        </p:sp>
        <p:sp>
          <p:nvSpPr>
            <p:cNvPr id="1055" name="Freeform 20"/>
            <p:cNvSpPr>
              <a:spLocks/>
            </p:cNvSpPr>
            <p:nvPr/>
          </p:nvSpPr>
          <p:spPr bwMode="auto">
            <a:xfrm>
              <a:off x="3273426" y="5653088"/>
              <a:ext cx="138113" cy="287338"/>
            </a:xfrm>
            <a:custGeom>
              <a:avLst/>
              <a:gdLst>
                <a:gd name="T0" fmla="*/ 0 w 35"/>
                <a:gd name="T1" fmla="*/ 0 h 73"/>
                <a:gd name="T2" fmla="*/ 102598 w 35"/>
                <a:gd name="T3" fmla="*/ 287338 h 73"/>
                <a:gd name="T4" fmla="*/ 138113 w 35"/>
                <a:gd name="T5" fmla="*/ 287338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endParaRPr lang="sl-SI"/>
            </a:p>
          </p:txBody>
        </p:sp>
        <p:sp>
          <p:nvSpPr>
            <p:cNvPr id="1056" name="Freeform 21"/>
            <p:cNvSpPr>
              <a:spLocks/>
            </p:cNvSpPr>
            <p:nvPr/>
          </p:nvSpPr>
          <p:spPr bwMode="auto">
            <a:xfrm>
              <a:off x="3143251" y="4656138"/>
              <a:ext cx="31750" cy="188913"/>
            </a:xfrm>
            <a:custGeom>
              <a:avLst/>
              <a:gdLst>
                <a:gd name="T0" fmla="*/ 27781 w 8"/>
                <a:gd name="T1" fmla="*/ 173170 h 48"/>
                <a:gd name="T2" fmla="*/ 31750 w 8"/>
                <a:gd name="T3" fmla="*/ 188913 h 48"/>
                <a:gd name="T4" fmla="*/ 31750 w 8"/>
                <a:gd name="T5" fmla="*/ 74778 h 48"/>
                <a:gd name="T6" fmla="*/ 3969 w 8"/>
                <a:gd name="T7" fmla="*/ 0 h 48"/>
                <a:gd name="T8" fmla="*/ 0 w 8"/>
                <a:gd name="T9" fmla="*/ 102328 h 48"/>
                <a:gd name="T10" fmla="*/ 27781 w 8"/>
                <a:gd name="T11" fmla="*/ 173170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endParaRPr lang="sl-SI"/>
            </a:p>
          </p:txBody>
        </p:sp>
        <p:sp>
          <p:nvSpPr>
            <p:cNvPr id="1057" name="Freeform 22"/>
            <p:cNvSpPr>
              <a:spLocks/>
            </p:cNvSpPr>
            <p:nvPr/>
          </p:nvSpPr>
          <p:spPr bwMode="auto">
            <a:xfrm>
              <a:off x="3211513" y="5410200"/>
              <a:ext cx="203200" cy="530225"/>
            </a:xfrm>
            <a:custGeom>
              <a:avLst/>
              <a:gdLst>
                <a:gd name="T0" fmla="*/ 27354 w 52"/>
                <a:gd name="T1" fmla="*/ 70697 h 135"/>
                <a:gd name="T2" fmla="*/ 0 w 52"/>
                <a:gd name="T3" fmla="*/ 0 h 135"/>
                <a:gd name="T4" fmla="*/ 46892 w 52"/>
                <a:gd name="T5" fmla="*/ 188524 h 135"/>
                <a:gd name="T6" fmla="*/ 62523 w 52"/>
                <a:gd name="T7" fmla="*/ 243511 h 135"/>
                <a:gd name="T8" fmla="*/ 199292 w 52"/>
                <a:gd name="T9" fmla="*/ 530225 h 135"/>
                <a:gd name="T10" fmla="*/ 203200 w 52"/>
                <a:gd name="T11" fmla="*/ 530225 h 135"/>
                <a:gd name="T12" fmla="*/ 93785 w 52"/>
                <a:gd name="T13" fmla="*/ 219945 h 135"/>
                <a:gd name="T14" fmla="*/ 27354 w 52"/>
                <a:gd name="T15" fmla="*/ 70697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endParaRPr lang="sl-SI"/>
            </a:p>
          </p:txBody>
        </p:sp>
      </p:grpSp>
      <p:grpSp>
        <p:nvGrpSpPr>
          <p:cNvPr id="1027" name="Group 48"/>
          <p:cNvGrpSpPr>
            <a:grpSpLocks/>
          </p:cNvGrpSpPr>
          <p:nvPr/>
        </p:nvGrpSpPr>
        <p:grpSpPr bwMode="auto">
          <a:xfrm>
            <a:off x="20638" y="0"/>
            <a:ext cx="1952625" cy="6853238"/>
            <a:chOff x="6627813" y="195650"/>
            <a:chExt cx="1952625" cy="5678101"/>
          </a:xfrm>
        </p:grpSpPr>
        <p:sp>
          <p:nvSpPr>
            <p:cNvPr id="1034" name="Freeform 27"/>
            <p:cNvSpPr>
              <a:spLocks/>
            </p:cNvSpPr>
            <p:nvPr/>
          </p:nvSpPr>
          <p:spPr bwMode="auto">
            <a:xfrm>
              <a:off x="6627813" y="195650"/>
              <a:ext cx="409575" cy="3646488"/>
            </a:xfrm>
            <a:custGeom>
              <a:avLst/>
              <a:gdLst>
                <a:gd name="T0" fmla="*/ 27835 w 103"/>
                <a:gd name="T1" fmla="*/ 832351 h 920"/>
                <a:gd name="T2" fmla="*/ 103388 w 103"/>
                <a:gd name="T3" fmla="*/ 1763790 h 920"/>
                <a:gd name="T4" fmla="*/ 226658 w 103"/>
                <a:gd name="T5" fmla="*/ 2691267 h 920"/>
                <a:gd name="T6" fmla="*/ 401622 w 103"/>
                <a:gd name="T7" fmla="*/ 3610816 h 920"/>
                <a:gd name="T8" fmla="*/ 409575 w 103"/>
                <a:gd name="T9" fmla="*/ 3646488 h 920"/>
                <a:gd name="T10" fmla="*/ 393669 w 103"/>
                <a:gd name="T11" fmla="*/ 3464164 h 920"/>
                <a:gd name="T12" fmla="*/ 393669 w 103"/>
                <a:gd name="T13" fmla="*/ 3432455 h 920"/>
                <a:gd name="T14" fmla="*/ 250517 w 103"/>
                <a:gd name="T15" fmla="*/ 2687303 h 920"/>
                <a:gd name="T16" fmla="*/ 119294 w 103"/>
                <a:gd name="T17" fmla="*/ 1759827 h 920"/>
                <a:gd name="T18" fmla="*/ 35788 w 103"/>
                <a:gd name="T19" fmla="*/ 828387 h 920"/>
                <a:gd name="T20" fmla="*/ 11929 w 103"/>
                <a:gd name="T21" fmla="*/ 364649 h 920"/>
                <a:gd name="T22" fmla="*/ 3976 w 103"/>
                <a:gd name="T23" fmla="*/ 0 h 920"/>
                <a:gd name="T24" fmla="*/ 0 w 103"/>
                <a:gd name="T25" fmla="*/ 0 h 920"/>
                <a:gd name="T26" fmla="*/ 3976 w 103"/>
                <a:gd name="T27" fmla="*/ 364649 h 920"/>
                <a:gd name="T28" fmla="*/ 27835 w 103"/>
                <a:gd name="T29" fmla="*/ 832351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endParaRPr lang="sl-SI"/>
            </a:p>
          </p:txBody>
        </p:sp>
        <p:sp>
          <p:nvSpPr>
            <p:cNvPr id="1035" name="Freeform 28"/>
            <p:cNvSpPr>
              <a:spLocks/>
            </p:cNvSpPr>
            <p:nvPr/>
          </p:nvSpPr>
          <p:spPr bwMode="auto">
            <a:xfrm>
              <a:off x="7061201" y="3771900"/>
              <a:ext cx="350838" cy="1309688"/>
            </a:xfrm>
            <a:custGeom>
              <a:avLst/>
              <a:gdLst>
                <a:gd name="T0" fmla="*/ 211300 w 88"/>
                <a:gd name="T1" fmla="*/ 908844 h 330"/>
                <a:gd name="T2" fmla="*/ 350838 w 88"/>
                <a:gd name="T3" fmla="*/ 1309688 h 330"/>
                <a:gd name="T4" fmla="*/ 350838 w 88"/>
                <a:gd name="T5" fmla="*/ 1222375 h 330"/>
                <a:gd name="T6" fmla="*/ 350838 w 88"/>
                <a:gd name="T7" fmla="*/ 1206500 h 330"/>
                <a:gd name="T8" fmla="*/ 247181 w 88"/>
                <a:gd name="T9" fmla="*/ 896938 h 330"/>
                <a:gd name="T10" fmla="*/ 0 w 88"/>
                <a:gd name="T11" fmla="*/ 0 h 330"/>
                <a:gd name="T12" fmla="*/ 27908 w 88"/>
                <a:gd name="T13" fmla="*/ 250031 h 330"/>
                <a:gd name="T14" fmla="*/ 211300 w 88"/>
                <a:gd name="T15" fmla="*/ 908844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endParaRPr lang="sl-SI"/>
            </a:p>
          </p:txBody>
        </p:sp>
        <p:sp>
          <p:nvSpPr>
            <p:cNvPr id="1036" name="Freeform 29"/>
            <p:cNvSpPr>
              <a:spLocks/>
            </p:cNvSpPr>
            <p:nvPr/>
          </p:nvSpPr>
          <p:spPr bwMode="auto">
            <a:xfrm>
              <a:off x="7439026" y="5053013"/>
              <a:ext cx="357188" cy="820738"/>
            </a:xfrm>
            <a:custGeom>
              <a:avLst/>
              <a:gdLst>
                <a:gd name="T0" fmla="*/ 23813 w 90"/>
                <a:gd name="T1" fmla="*/ 59474 h 207"/>
                <a:gd name="T2" fmla="*/ 0 w 90"/>
                <a:gd name="T3" fmla="*/ 0 h 207"/>
                <a:gd name="T4" fmla="*/ 3969 w 90"/>
                <a:gd name="T5" fmla="*/ 114983 h 207"/>
                <a:gd name="T6" fmla="*/ 166688 w 90"/>
                <a:gd name="T7" fmla="*/ 503545 h 207"/>
                <a:gd name="T8" fmla="*/ 317500 w 90"/>
                <a:gd name="T9" fmla="*/ 820738 h 207"/>
                <a:gd name="T10" fmla="*/ 357188 w 90"/>
                <a:gd name="T11" fmla="*/ 820738 h 207"/>
                <a:gd name="T12" fmla="*/ 198438 w 90"/>
                <a:gd name="T13" fmla="*/ 487685 h 207"/>
                <a:gd name="T14" fmla="*/ 23813 w 90"/>
                <a:gd name="T15" fmla="*/ 59474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endParaRPr lang="sl-SI"/>
            </a:p>
          </p:txBody>
        </p:sp>
        <p:sp>
          <p:nvSpPr>
            <p:cNvPr id="1037" name="Freeform 30"/>
            <p:cNvSpPr>
              <a:spLocks/>
            </p:cNvSpPr>
            <p:nvPr/>
          </p:nvSpPr>
          <p:spPr bwMode="auto">
            <a:xfrm>
              <a:off x="7037388" y="3811588"/>
              <a:ext cx="457200" cy="1852613"/>
            </a:xfrm>
            <a:custGeom>
              <a:avLst/>
              <a:gdLst>
                <a:gd name="T0" fmla="*/ 401541 w 115"/>
                <a:gd name="T1" fmla="*/ 1622524 h 467"/>
                <a:gd name="T2" fmla="*/ 310101 w 115"/>
                <a:gd name="T3" fmla="*/ 1364666 h 467"/>
                <a:gd name="T4" fmla="*/ 115294 w 115"/>
                <a:gd name="T5" fmla="*/ 599025 h 467"/>
                <a:gd name="T6" fmla="*/ 51683 w 115"/>
                <a:gd name="T7" fmla="*/ 210254 h 467"/>
                <a:gd name="T8" fmla="*/ 0 w 115"/>
                <a:gd name="T9" fmla="*/ 0 h 467"/>
                <a:gd name="T10" fmla="*/ 83489 w 115"/>
                <a:gd name="T11" fmla="*/ 602992 h 467"/>
                <a:gd name="T12" fmla="*/ 274320 w 115"/>
                <a:gd name="T13" fmla="*/ 1376567 h 467"/>
                <a:gd name="T14" fmla="*/ 409492 w 115"/>
                <a:gd name="T15" fmla="*/ 1749470 h 467"/>
                <a:gd name="T16" fmla="*/ 457200 w 115"/>
                <a:gd name="T17" fmla="*/ 1852613 h 467"/>
                <a:gd name="T18" fmla="*/ 445273 w 115"/>
                <a:gd name="T19" fmla="*/ 1816910 h 467"/>
                <a:gd name="T20" fmla="*/ 401541 w 115"/>
                <a:gd name="T21" fmla="*/ 1622524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endParaRPr lang="sl-SI"/>
            </a:p>
          </p:txBody>
        </p:sp>
        <p:sp>
          <p:nvSpPr>
            <p:cNvPr id="1038" name="Freeform 31"/>
            <p:cNvSpPr>
              <a:spLocks/>
            </p:cNvSpPr>
            <p:nvPr/>
          </p:nvSpPr>
          <p:spPr bwMode="auto">
            <a:xfrm>
              <a:off x="6992938" y="1263650"/>
              <a:ext cx="144463" cy="2508250"/>
            </a:xfrm>
            <a:custGeom>
              <a:avLst/>
              <a:gdLst>
                <a:gd name="T0" fmla="*/ 68219 w 36"/>
                <a:gd name="T1" fmla="*/ 2508250 h 633"/>
                <a:gd name="T2" fmla="*/ 52167 w 36"/>
                <a:gd name="T3" fmla="*/ 2365601 h 633"/>
                <a:gd name="T4" fmla="*/ 20064 w 36"/>
                <a:gd name="T5" fmla="*/ 1577067 h 633"/>
                <a:gd name="T6" fmla="*/ 52167 w 36"/>
                <a:gd name="T7" fmla="*/ 784571 h 633"/>
                <a:gd name="T8" fmla="*/ 88283 w 36"/>
                <a:gd name="T9" fmla="*/ 392286 h 633"/>
                <a:gd name="T10" fmla="*/ 144463 w 36"/>
                <a:gd name="T11" fmla="*/ 0 h 633"/>
                <a:gd name="T12" fmla="*/ 140450 w 36"/>
                <a:gd name="T13" fmla="*/ 0 h 633"/>
                <a:gd name="T14" fmla="*/ 80257 w 36"/>
                <a:gd name="T15" fmla="*/ 392286 h 633"/>
                <a:gd name="T16" fmla="*/ 40129 w 36"/>
                <a:gd name="T17" fmla="*/ 784571 h 633"/>
                <a:gd name="T18" fmla="*/ 4013 w 36"/>
                <a:gd name="T19" fmla="*/ 1577067 h 633"/>
                <a:gd name="T20" fmla="*/ 28090 w 36"/>
                <a:gd name="T21" fmla="*/ 2333901 h 633"/>
                <a:gd name="T22" fmla="*/ 64206 w 36"/>
                <a:gd name="T23" fmla="*/ 2504288 h 633"/>
                <a:gd name="T24" fmla="*/ 68219 w 36"/>
                <a:gd name="T25" fmla="*/ 2508250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endParaRPr lang="sl-SI"/>
            </a:p>
          </p:txBody>
        </p:sp>
        <p:sp>
          <p:nvSpPr>
            <p:cNvPr id="1039" name="Freeform 32"/>
            <p:cNvSpPr>
              <a:spLocks/>
            </p:cNvSpPr>
            <p:nvPr/>
          </p:nvSpPr>
          <p:spPr bwMode="auto">
            <a:xfrm>
              <a:off x="7526338" y="5640388"/>
              <a:ext cx="111125" cy="233363"/>
            </a:xfrm>
            <a:custGeom>
              <a:avLst/>
              <a:gdLst>
                <a:gd name="T0" fmla="*/ 87313 w 28"/>
                <a:gd name="T1" fmla="*/ 233363 h 59"/>
                <a:gd name="T2" fmla="*/ 111125 w 28"/>
                <a:gd name="T3" fmla="*/ 233363 h 59"/>
                <a:gd name="T4" fmla="*/ 0 w 28"/>
                <a:gd name="T5" fmla="*/ 0 h 59"/>
                <a:gd name="T6" fmla="*/ 87313 w 28"/>
                <a:gd name="T7" fmla="*/ 233363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endParaRPr lang="sl-SI"/>
            </a:p>
          </p:txBody>
        </p:sp>
        <p:sp>
          <p:nvSpPr>
            <p:cNvPr id="1040" name="Freeform 33"/>
            <p:cNvSpPr>
              <a:spLocks/>
            </p:cNvSpPr>
            <p:nvPr/>
          </p:nvSpPr>
          <p:spPr bwMode="auto">
            <a:xfrm>
              <a:off x="7021513" y="3598863"/>
              <a:ext cx="68263" cy="423863"/>
            </a:xfrm>
            <a:custGeom>
              <a:avLst/>
              <a:gdLst>
                <a:gd name="T0" fmla="*/ 16062 w 17"/>
                <a:gd name="T1" fmla="*/ 213912 h 107"/>
                <a:gd name="T2" fmla="*/ 68263 w 17"/>
                <a:gd name="T3" fmla="*/ 423863 h 107"/>
                <a:gd name="T4" fmla="*/ 40155 w 17"/>
                <a:gd name="T5" fmla="*/ 174299 h 107"/>
                <a:gd name="T6" fmla="*/ 36139 w 17"/>
                <a:gd name="T7" fmla="*/ 170337 h 107"/>
                <a:gd name="T8" fmla="*/ 0 w 17"/>
                <a:gd name="T9" fmla="*/ 0 h 107"/>
                <a:gd name="T10" fmla="*/ 0 w 17"/>
                <a:gd name="T11" fmla="*/ 31691 h 107"/>
                <a:gd name="T12" fmla="*/ 16062 w 17"/>
                <a:gd name="T13" fmla="*/ 213912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endParaRPr lang="sl-SI"/>
            </a:p>
          </p:txBody>
        </p:sp>
        <p:sp>
          <p:nvSpPr>
            <p:cNvPr id="1041" name="Freeform 34"/>
            <p:cNvSpPr>
              <a:spLocks/>
            </p:cNvSpPr>
            <p:nvPr/>
          </p:nvSpPr>
          <p:spPr bwMode="auto">
            <a:xfrm>
              <a:off x="7412038" y="2801938"/>
              <a:ext cx="1168400" cy="2251075"/>
            </a:xfrm>
            <a:custGeom>
              <a:avLst/>
              <a:gdLst>
                <a:gd name="T0" fmla="*/ 31793 w 294"/>
                <a:gd name="T1" fmla="*/ 2191628 h 568"/>
                <a:gd name="T2" fmla="*/ 139095 w 294"/>
                <a:gd name="T3" fmla="*/ 1573375 h 568"/>
                <a:gd name="T4" fmla="*/ 393441 w 294"/>
                <a:gd name="T5" fmla="*/ 998716 h 568"/>
                <a:gd name="T6" fmla="*/ 743166 w 294"/>
                <a:gd name="T7" fmla="*/ 471616 h 568"/>
                <a:gd name="T8" fmla="*/ 945848 w 294"/>
                <a:gd name="T9" fmla="*/ 229863 h 568"/>
                <a:gd name="T10" fmla="*/ 1053150 w 294"/>
                <a:gd name="T11" fmla="*/ 110968 h 568"/>
                <a:gd name="T12" fmla="*/ 1168400 w 294"/>
                <a:gd name="T13" fmla="*/ 0 h 568"/>
                <a:gd name="T14" fmla="*/ 1164426 w 294"/>
                <a:gd name="T15" fmla="*/ 0 h 568"/>
                <a:gd name="T16" fmla="*/ 1049176 w 294"/>
                <a:gd name="T17" fmla="*/ 107005 h 568"/>
                <a:gd name="T18" fmla="*/ 941873 w 294"/>
                <a:gd name="T19" fmla="*/ 221937 h 568"/>
                <a:gd name="T20" fmla="*/ 735218 w 294"/>
                <a:gd name="T21" fmla="*/ 463690 h 568"/>
                <a:gd name="T22" fmla="*/ 377544 w 294"/>
                <a:gd name="T23" fmla="*/ 986827 h 568"/>
                <a:gd name="T24" fmla="*/ 119224 w 294"/>
                <a:gd name="T25" fmla="*/ 1569411 h 568"/>
                <a:gd name="T26" fmla="*/ 0 w 294"/>
                <a:gd name="T27" fmla="*/ 2175775 h 568"/>
                <a:gd name="T28" fmla="*/ 27819 w 294"/>
                <a:gd name="T29" fmla="*/ 2251075 h 568"/>
                <a:gd name="T30" fmla="*/ 31793 w 294"/>
                <a:gd name="T31" fmla="*/ 2191628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endParaRPr lang="sl-SI"/>
            </a:p>
          </p:txBody>
        </p:sp>
        <p:sp>
          <p:nvSpPr>
            <p:cNvPr id="1042" name="Freeform 35"/>
            <p:cNvSpPr>
              <a:spLocks/>
            </p:cNvSpPr>
            <p:nvPr/>
          </p:nvSpPr>
          <p:spPr bwMode="auto">
            <a:xfrm>
              <a:off x="7494588" y="5664200"/>
              <a:ext cx="100013" cy="209550"/>
            </a:xfrm>
            <a:custGeom>
              <a:avLst/>
              <a:gdLst>
                <a:gd name="T0" fmla="*/ 0 w 25"/>
                <a:gd name="T1" fmla="*/ 0 h 53"/>
                <a:gd name="T2" fmla="*/ 76010 w 25"/>
                <a:gd name="T3" fmla="*/ 209550 h 53"/>
                <a:gd name="T4" fmla="*/ 100013 w 25"/>
                <a:gd name="T5" fmla="*/ 209550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endParaRPr lang="sl-SI"/>
            </a:p>
          </p:txBody>
        </p:sp>
        <p:sp>
          <p:nvSpPr>
            <p:cNvPr id="1043" name="Freeform 36"/>
            <p:cNvSpPr>
              <a:spLocks/>
            </p:cNvSpPr>
            <p:nvPr/>
          </p:nvSpPr>
          <p:spPr bwMode="auto">
            <a:xfrm>
              <a:off x="7412038" y="5081588"/>
              <a:ext cx="114300" cy="558800"/>
            </a:xfrm>
            <a:custGeom>
              <a:avLst/>
              <a:gdLst>
                <a:gd name="T0" fmla="*/ 0 w 29"/>
                <a:gd name="T1" fmla="*/ 0 h 141"/>
                <a:gd name="T2" fmla="*/ 27590 w 29"/>
                <a:gd name="T3" fmla="*/ 352718 h 141"/>
                <a:gd name="T4" fmla="*/ 70945 w 29"/>
                <a:gd name="T5" fmla="*/ 463685 h 141"/>
                <a:gd name="T6" fmla="*/ 114300 w 29"/>
                <a:gd name="T7" fmla="*/ 558800 h 141"/>
                <a:gd name="T8" fmla="*/ 106417 w 29"/>
                <a:gd name="T9" fmla="*/ 535021 h 141"/>
                <a:gd name="T10" fmla="*/ 31531 w 29"/>
                <a:gd name="T11" fmla="*/ 87189 h 141"/>
                <a:gd name="T12" fmla="*/ 15766 w 29"/>
                <a:gd name="T13" fmla="*/ 43594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endParaRPr lang="sl-SI"/>
            </a:p>
          </p:txBody>
        </p:sp>
        <p:sp>
          <p:nvSpPr>
            <p:cNvPr id="1044" name="Freeform 37"/>
            <p:cNvSpPr>
              <a:spLocks/>
            </p:cNvSpPr>
            <p:nvPr/>
          </p:nvSpPr>
          <p:spPr bwMode="auto">
            <a:xfrm>
              <a:off x="7412038" y="4978400"/>
              <a:ext cx="31750" cy="188913"/>
            </a:xfrm>
            <a:custGeom>
              <a:avLst/>
              <a:gdLst>
                <a:gd name="T0" fmla="*/ 0 w 8"/>
                <a:gd name="T1" fmla="*/ 102328 h 48"/>
                <a:gd name="T2" fmla="*/ 15875 w 8"/>
                <a:gd name="T3" fmla="*/ 145620 h 48"/>
                <a:gd name="T4" fmla="*/ 31750 w 8"/>
                <a:gd name="T5" fmla="*/ 188913 h 48"/>
                <a:gd name="T6" fmla="*/ 27781 w 8"/>
                <a:gd name="T7" fmla="*/ 74778 h 48"/>
                <a:gd name="T8" fmla="*/ 0 w 8"/>
                <a:gd name="T9" fmla="*/ 0 h 48"/>
                <a:gd name="T10" fmla="*/ 0 w 8"/>
                <a:gd name="T11" fmla="*/ 15743 h 48"/>
                <a:gd name="T12" fmla="*/ 0 w 8"/>
                <a:gd name="T13" fmla="*/ 10232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endParaRPr lang="sl-SI"/>
            </a:p>
          </p:txBody>
        </p:sp>
        <p:sp>
          <p:nvSpPr>
            <p:cNvPr id="1045" name="Freeform 38"/>
            <p:cNvSpPr>
              <a:spLocks/>
            </p:cNvSpPr>
            <p:nvPr/>
          </p:nvSpPr>
          <p:spPr bwMode="auto">
            <a:xfrm>
              <a:off x="7439026" y="5434013"/>
              <a:ext cx="174625" cy="439738"/>
            </a:xfrm>
            <a:custGeom>
              <a:avLst/>
              <a:gdLst>
                <a:gd name="T0" fmla="*/ 43656 w 44"/>
                <a:gd name="T1" fmla="*/ 110925 h 111"/>
                <a:gd name="T2" fmla="*/ 0 w 44"/>
                <a:gd name="T3" fmla="*/ 0 h 111"/>
                <a:gd name="T4" fmla="*/ 43656 w 44"/>
                <a:gd name="T5" fmla="*/ 194119 h 111"/>
                <a:gd name="T6" fmla="*/ 55563 w 44"/>
                <a:gd name="T7" fmla="*/ 229773 h 111"/>
                <a:gd name="T8" fmla="*/ 154781 w 44"/>
                <a:gd name="T9" fmla="*/ 439738 h 111"/>
                <a:gd name="T10" fmla="*/ 174625 w 44"/>
                <a:gd name="T11" fmla="*/ 439738 h 111"/>
                <a:gd name="T12" fmla="*/ 87313 w 44"/>
                <a:gd name="T13" fmla="*/ 206003 h 111"/>
                <a:gd name="T14" fmla="*/ 43656 w 44"/>
                <a:gd name="T15" fmla="*/ 110925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endParaRPr lang="sl-SI"/>
            </a:p>
          </p:txBody>
        </p:sp>
      </p:grpSp>
      <p:sp>
        <p:nvSpPr>
          <p:cNvPr id="62" name="Rectangle 61"/>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1944688" y="623888"/>
            <a:ext cx="6589712" cy="12811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sl-SI" smtClean="0"/>
              <a:t>Click to edit Master title style</a:t>
            </a:r>
          </a:p>
        </p:txBody>
      </p:sp>
      <p:sp>
        <p:nvSpPr>
          <p:cNvPr id="1030" name="Text Placeholder 2"/>
          <p:cNvSpPr>
            <a:spLocks noGrp="1"/>
          </p:cNvSpPr>
          <p:nvPr>
            <p:ph type="body" idx="1"/>
          </p:nvPr>
        </p:nvSpPr>
        <p:spPr bwMode="auto">
          <a:xfrm>
            <a:off x="1943100" y="2133600"/>
            <a:ext cx="65913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sl-SI" smtClean="0"/>
              <a:t>Click to edit Master text styles</a:t>
            </a:r>
          </a:p>
          <a:p>
            <a:pPr lvl="1"/>
            <a:r>
              <a:rPr lang="en-US" altLang="sl-SI" smtClean="0"/>
              <a:t>Second level</a:t>
            </a:r>
          </a:p>
          <a:p>
            <a:pPr lvl="2"/>
            <a:r>
              <a:rPr lang="en-US" altLang="sl-SI" smtClean="0"/>
              <a:t>Third level</a:t>
            </a:r>
          </a:p>
          <a:p>
            <a:pPr lvl="3"/>
            <a:r>
              <a:rPr lang="en-US" altLang="sl-SI" smtClean="0"/>
              <a:t>Fourth level</a:t>
            </a:r>
          </a:p>
          <a:p>
            <a:pPr lvl="4"/>
            <a:r>
              <a:rPr lang="en-US" altLang="sl-SI" smtClean="0"/>
              <a:t>Fifth level</a:t>
            </a:r>
          </a:p>
        </p:txBody>
      </p:sp>
      <p:sp>
        <p:nvSpPr>
          <p:cNvPr id="4" name="Date Placeholder 3"/>
          <p:cNvSpPr>
            <a:spLocks noGrp="1"/>
          </p:cNvSpPr>
          <p:nvPr>
            <p:ph type="dt" sz="half" idx="2"/>
          </p:nvPr>
        </p:nvSpPr>
        <p:spPr>
          <a:xfrm>
            <a:off x="7772400" y="6135688"/>
            <a:ext cx="766763" cy="369887"/>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6AAC8E33-6892-4B7D-8F07-0B653676FFF8}" type="datetimeFigureOut">
              <a:rPr lang="sl-SI"/>
              <a:pPr>
                <a:defRPr/>
              </a:pPr>
              <a:t>2.9.2015</a:t>
            </a:fld>
            <a:endParaRPr lang="sl-SI"/>
          </a:p>
        </p:txBody>
      </p:sp>
      <p:sp>
        <p:nvSpPr>
          <p:cNvPr id="5" name="Footer Placeholder 4"/>
          <p:cNvSpPr>
            <a:spLocks noGrp="1"/>
          </p:cNvSpPr>
          <p:nvPr>
            <p:ph type="ftr" sz="quarter" idx="3"/>
          </p:nvPr>
        </p:nvSpPr>
        <p:spPr>
          <a:xfrm>
            <a:off x="1943100" y="6135688"/>
            <a:ext cx="5716588"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sl-SI"/>
          </a:p>
        </p:txBody>
      </p:sp>
      <p:sp>
        <p:nvSpPr>
          <p:cNvPr id="6" name="Slide Number Placeholder 5"/>
          <p:cNvSpPr>
            <a:spLocks noGrp="1"/>
          </p:cNvSpPr>
          <p:nvPr>
            <p:ph type="sldNum" sz="quarter" idx="4"/>
          </p:nvPr>
        </p:nvSpPr>
        <p:spPr>
          <a:xfrm>
            <a:off x="511175" y="787400"/>
            <a:ext cx="585788"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2000">
                <a:solidFill>
                  <a:srgbClr val="FEFFFF"/>
                </a:solidFill>
              </a:defRPr>
            </a:lvl1pPr>
          </a:lstStyle>
          <a:p>
            <a:fld id="{9C4E0067-E8BE-4194-979A-21B950DAC533}" type="slidenum">
              <a:rPr lang="sl-SI"/>
              <a:pPr/>
              <a:t>‹#›</a:t>
            </a:fld>
            <a:endParaRPr lang="sl-SI"/>
          </a:p>
        </p:txBody>
      </p:sp>
    </p:spTree>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 id="2147483977" r:id="rId13"/>
    <p:sldLayoutId id="2147483978" r:id="rId14"/>
    <p:sldLayoutId id="2147483979" r:id="rId15"/>
    <p:sldLayoutId id="2147483980" r:id="rId16"/>
  </p:sldLayoutIdLst>
  <p:txStyles>
    <p:title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4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Title 1"/>
          <p:cNvSpPr>
            <a:spLocks noGrp="1"/>
          </p:cNvSpPr>
          <p:nvPr>
            <p:ph type="ctrTitle"/>
          </p:nvPr>
        </p:nvSpPr>
        <p:spPr>
          <a:xfrm>
            <a:off x="1943100" y="2514600"/>
            <a:ext cx="6599238" cy="2262188"/>
          </a:xfrm>
        </p:spPr>
        <p:txBody>
          <a:bodyPr>
            <a:normAutofit fontScale="90000"/>
          </a:bodyPr>
          <a:lstStyle/>
          <a:p>
            <a:pPr eaLnBrk="1" hangingPunct="1"/>
            <a:r>
              <a:rPr lang="sl-SI" altLang="sl-SI" sz="3600" b="1" dirty="0" smtClean="0">
                <a:solidFill>
                  <a:schemeClr val="accent1"/>
                </a:solidFill>
                <a:latin typeface="Arial" charset="0"/>
              </a:rPr>
              <a:t>ODSOTNA PESEM </a:t>
            </a:r>
            <a:br>
              <a:rPr lang="sl-SI" altLang="sl-SI" sz="3600" b="1" dirty="0" smtClean="0">
                <a:solidFill>
                  <a:schemeClr val="accent1"/>
                </a:solidFill>
                <a:latin typeface="Arial" charset="0"/>
              </a:rPr>
            </a:br>
            <a:r>
              <a:rPr lang="sl-SI" altLang="sl-SI" sz="3600" b="1" dirty="0" smtClean="0">
                <a:solidFill>
                  <a:schemeClr val="accent1"/>
                </a:solidFill>
                <a:latin typeface="Arial" charset="0"/>
              </a:rPr>
              <a:t>JE PESEM</a:t>
            </a:r>
            <a:r>
              <a:rPr lang="sl-SI" altLang="sl-SI" sz="3200" b="1" dirty="0" smtClean="0">
                <a:latin typeface="Arial" charset="0"/>
              </a:rPr>
              <a:t/>
            </a:r>
            <a:br>
              <a:rPr lang="sl-SI" altLang="sl-SI" sz="3200" b="1" dirty="0" smtClean="0">
                <a:latin typeface="Arial" charset="0"/>
              </a:rPr>
            </a:br>
            <a:r>
              <a:rPr lang="sl-SI" altLang="sl-SI" sz="3200" b="1" dirty="0" smtClean="0">
                <a:latin typeface="Arial" charset="0"/>
              </a:rPr>
              <a:t/>
            </a:r>
            <a:br>
              <a:rPr lang="sl-SI" altLang="sl-SI" sz="3200" b="1" dirty="0" smtClean="0">
                <a:latin typeface="Arial" charset="0"/>
              </a:rPr>
            </a:br>
            <a:r>
              <a:rPr lang="sl-SI" altLang="sl-SI" sz="2000" b="1" dirty="0" smtClean="0">
                <a:latin typeface="Arial" charset="0"/>
              </a:rPr>
              <a:t>29. 8. 2015</a:t>
            </a:r>
            <a:br>
              <a:rPr lang="sl-SI" altLang="sl-SI" sz="2000" b="1" dirty="0" smtClean="0">
                <a:latin typeface="Arial" charset="0"/>
              </a:rPr>
            </a:br>
            <a:r>
              <a:rPr lang="sl-SI" altLang="sl-SI" sz="2000" dirty="0" smtClean="0">
                <a:latin typeface="Arial" charset="0"/>
              </a:rPr>
              <a:t>Dnevi poezije in vina </a:t>
            </a:r>
            <a:r>
              <a:rPr lang="sl-SI" altLang="sl-SI" sz="2000" dirty="0" smtClean="0">
                <a:latin typeface="Arial" charset="0"/>
              </a:rPr>
              <a:t>2015</a:t>
            </a:r>
            <a:r>
              <a:rPr lang="sl-SI" altLang="sl-SI" sz="2000" dirty="0" smtClean="0">
                <a:latin typeface="Arial" charset="0"/>
              </a:rPr>
              <a:t>, Stara steklarska delavnica</a:t>
            </a:r>
            <a:r>
              <a:rPr lang="sl-SI" altLang="sl-SI" sz="2000" dirty="0" smtClean="0"/>
              <a:t> </a:t>
            </a:r>
          </a:p>
        </p:txBody>
      </p:sp>
      <p:sp>
        <p:nvSpPr>
          <p:cNvPr id="3" name="Subtitle 2"/>
          <p:cNvSpPr>
            <a:spLocks noGrp="1"/>
          </p:cNvSpPr>
          <p:nvPr>
            <p:ph type="subTitle" idx="1"/>
          </p:nvPr>
        </p:nvSpPr>
        <p:spPr>
          <a:xfrm>
            <a:off x="1943100" y="4776788"/>
            <a:ext cx="6599238" cy="1127125"/>
          </a:xfrm>
        </p:spPr>
        <p:txBody>
          <a:bodyPr>
            <a:normAutofit/>
          </a:bodyPr>
          <a:lstStyle/>
          <a:p>
            <a:pPr eaLnBrk="1" hangingPunct="1"/>
            <a:r>
              <a:rPr lang="sl-SI" dirty="0" smtClean="0">
                <a:solidFill>
                  <a:srgbClr val="595959"/>
                </a:solidFill>
                <a:latin typeface="Arial" charset="0"/>
              </a:rPr>
              <a:t>Dušan Dovč / SCCA-Ljubljana, zavod za sodobno umetnost</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p:cNvSpPr>
          <p:nvPr>
            <p:ph type="title" idx="4294967295"/>
          </p:nvPr>
        </p:nvSpPr>
        <p:spPr/>
        <p:txBody>
          <a:bodyPr/>
          <a:lstStyle/>
          <a:p>
            <a:r>
              <a:rPr lang="sl-SI" sz="3200" smtClean="0"/>
              <a:t>Obdobja konkretne poezije</a:t>
            </a:r>
          </a:p>
        </p:txBody>
      </p:sp>
      <p:sp>
        <p:nvSpPr>
          <p:cNvPr id="65539" name="Rectangle 3"/>
          <p:cNvSpPr>
            <a:spLocks noGrp="1"/>
          </p:cNvSpPr>
          <p:nvPr>
            <p:ph type="body" idx="4294967295"/>
          </p:nvPr>
        </p:nvSpPr>
        <p:spPr/>
        <p:txBody>
          <a:bodyPr/>
          <a:lstStyle/>
          <a:p>
            <a:r>
              <a:rPr lang="sl-SI" b="1" smtClean="0">
                <a:solidFill>
                  <a:schemeClr val="tx1"/>
                </a:solidFill>
              </a:rPr>
              <a:t>Od 1960 do 1975: internacionalizacija pojava</a:t>
            </a:r>
          </a:p>
          <a:p>
            <a:endParaRPr lang="sl-SI" smtClean="0"/>
          </a:p>
          <a:p>
            <a:r>
              <a:rPr lang="sl-SI" smtClean="0"/>
              <a:t>Mednarodno literarno gibanje z različnimi možnostmi predstavljanja, vse od izdaje avtorskih knjig, zbornikov ali antologij, objav v revijah in literarnih prilogah v posameznih časnikih, pojavljala se je kot umetniški objekt na individualnih ali skupinskih razstavah, do mail-arta oz. poštne umetnosti.</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p:cNvSpPr>
          <p:nvPr>
            <p:ph type="title" idx="4294967295"/>
          </p:nvPr>
        </p:nvSpPr>
        <p:spPr/>
        <p:txBody>
          <a:bodyPr/>
          <a:lstStyle/>
          <a:p>
            <a:r>
              <a:rPr lang="sl-SI" sz="3200" smtClean="0"/>
              <a:t>Obdobja konkretne poezije</a:t>
            </a:r>
          </a:p>
        </p:txBody>
      </p:sp>
      <p:sp>
        <p:nvSpPr>
          <p:cNvPr id="66563" name="Rectangle 3"/>
          <p:cNvSpPr>
            <a:spLocks noGrp="1"/>
          </p:cNvSpPr>
          <p:nvPr>
            <p:ph type="body" idx="4294967295"/>
          </p:nvPr>
        </p:nvSpPr>
        <p:spPr/>
        <p:txBody>
          <a:bodyPr/>
          <a:lstStyle/>
          <a:p>
            <a:r>
              <a:rPr lang="sl-SI" b="1" smtClean="0">
                <a:solidFill>
                  <a:schemeClr val="tx1"/>
                </a:solidFill>
              </a:rPr>
              <a:t>Od 1975 dalje: nastaja nepregledno število del, interdisciplinarnost pojava</a:t>
            </a:r>
          </a:p>
          <a:p>
            <a:pPr>
              <a:buFont typeface="Wingdings 3" pitchFamily="18" charset="2"/>
              <a:buNone/>
            </a:pPr>
            <a:endParaRPr lang="sl-SI" smtClean="0"/>
          </a:p>
          <a:p>
            <a:pPr algn="just"/>
            <a:r>
              <a:rPr lang="sl-SI" smtClean="0"/>
              <a:t>Močno se razmahnejo neformalne komunikacije med posameznimi ustvarjalci, skupinami, umetniškimi centri in arhivi za konkretno poezijo. </a:t>
            </a:r>
          </a:p>
          <a:p>
            <a:pPr algn="just"/>
            <a:r>
              <a:rPr lang="sl-SI" smtClean="0"/>
              <a:t>Razstave konkretne poezije so vse bolj kombinacija literarnih, likovnih, gledaliških, filmskih in video elementov. </a:t>
            </a:r>
          </a:p>
          <a:p>
            <a:pPr algn="just"/>
            <a:r>
              <a:rPr lang="sl-SI" smtClean="0"/>
              <a:t>Danes konkretne pesmi še vedno nastajajo, zato pojav </a:t>
            </a:r>
            <a:r>
              <a:rPr lang="sl-SI" b="1" smtClean="0"/>
              <a:t>ni zgodovinsko zaključeno literarno gibanje</a:t>
            </a:r>
            <a:r>
              <a:rPr lang="sl-SI" smtClean="0"/>
              <a:t>.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p:cNvSpPr>
          <p:nvPr>
            <p:ph type="title" idx="4294967295"/>
          </p:nvPr>
        </p:nvSpPr>
        <p:spPr/>
        <p:txBody>
          <a:bodyPr/>
          <a:lstStyle/>
          <a:p>
            <a:r>
              <a:rPr lang="sl-SI" sz="3200" smtClean="0"/>
              <a:t>Manifesti in teoretični teksti o konkretni poeziji</a:t>
            </a:r>
            <a:br>
              <a:rPr lang="sl-SI" sz="3200" smtClean="0"/>
            </a:br>
            <a:endParaRPr lang="sl-SI" sz="3200" smtClean="0"/>
          </a:p>
        </p:txBody>
      </p:sp>
      <p:sp>
        <p:nvSpPr>
          <p:cNvPr id="74755" name="Rectangle 3"/>
          <p:cNvSpPr>
            <a:spLocks noGrp="1"/>
          </p:cNvSpPr>
          <p:nvPr>
            <p:ph type="body" idx="4294967295"/>
          </p:nvPr>
        </p:nvSpPr>
        <p:spPr/>
        <p:txBody>
          <a:bodyPr/>
          <a:lstStyle/>
          <a:p>
            <a:pPr>
              <a:buFont typeface="Wingdings 3" pitchFamily="18" charset="2"/>
              <a:buNone/>
            </a:pPr>
            <a:endParaRPr lang="sl-SI" smtClean="0"/>
          </a:p>
          <a:p>
            <a:r>
              <a:rPr lang="sl-SI" smtClean="0"/>
              <a:t>umetniška in družbena angažiranost</a:t>
            </a:r>
          </a:p>
          <a:p>
            <a:pPr>
              <a:buFont typeface="Wingdings 3" pitchFamily="18" charset="2"/>
              <a:buNone/>
            </a:pPr>
            <a:endParaRPr lang="sl-SI" smtClean="0"/>
          </a:p>
          <a:p>
            <a:r>
              <a:rPr lang="sl-SI" smtClean="0"/>
              <a:t>kolektivna zavest, ki zmore sprejeti vase logiko novih medijev in tehnologij </a:t>
            </a:r>
          </a:p>
          <a:p>
            <a:pPr>
              <a:buFont typeface="Wingdings 3" pitchFamily="18" charset="2"/>
              <a:buNone/>
            </a:pPr>
            <a:endParaRPr lang="sl-SI"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p:cNvSpPr>
          <p:nvPr>
            <p:ph type="title" idx="4294967295"/>
          </p:nvPr>
        </p:nvSpPr>
        <p:spPr/>
        <p:txBody>
          <a:bodyPr/>
          <a:lstStyle/>
          <a:p>
            <a:r>
              <a:rPr lang="sl-SI" sz="3200" smtClean="0"/>
              <a:t>Manifesti in teoretični teksti o konkretni poeziji</a:t>
            </a:r>
            <a:br>
              <a:rPr lang="sl-SI" sz="3200" smtClean="0"/>
            </a:br>
            <a:endParaRPr lang="sl-SI" sz="3200" smtClean="0"/>
          </a:p>
        </p:txBody>
      </p:sp>
      <p:sp>
        <p:nvSpPr>
          <p:cNvPr id="75779" name="Rectangle 3"/>
          <p:cNvSpPr>
            <a:spLocks noGrp="1"/>
          </p:cNvSpPr>
          <p:nvPr>
            <p:ph type="body" idx="4294967295"/>
          </p:nvPr>
        </p:nvSpPr>
        <p:spPr/>
        <p:txBody>
          <a:bodyPr/>
          <a:lstStyle/>
          <a:p>
            <a:pPr>
              <a:buFont typeface="Wingdings 3" pitchFamily="18" charset="2"/>
              <a:buNone/>
            </a:pPr>
            <a:endParaRPr lang="sl-SI" smtClean="0"/>
          </a:p>
          <a:p>
            <a:r>
              <a:rPr lang="sl-SI" smtClean="0"/>
              <a:t>Vizualne pesmi se ne bere. Pustiti je treba, da naredi ‘vtis’ najprej njena splošna podoba, nato pa še vsaka posamezna beseda, zapažena bolj ali manj po naključju. </a:t>
            </a:r>
          </a:p>
          <a:p>
            <a:pPr>
              <a:buFont typeface="Wingdings 3" pitchFamily="18" charset="2"/>
              <a:buNone/>
            </a:pPr>
            <a:endParaRPr lang="sl-SI" smtClean="0"/>
          </a:p>
          <a:p>
            <a:pPr>
              <a:buFont typeface="Wingdings 3" pitchFamily="18" charset="2"/>
              <a:buNone/>
            </a:pPr>
            <a:r>
              <a:rPr lang="sl-SI" smtClean="0"/>
              <a:t>	</a:t>
            </a:r>
            <a:r>
              <a:rPr lang="sl-SI" sz="1400" smtClean="0"/>
              <a:t>Pierre Garnier, Manifest za novo, zvočno in vizualno poezijo,</a:t>
            </a:r>
          </a:p>
          <a:p>
            <a:pPr>
              <a:buFont typeface="Wingdings 3" pitchFamily="18" charset="2"/>
              <a:buNone/>
            </a:pPr>
            <a:r>
              <a:rPr lang="sl-SI" sz="1400" smtClean="0"/>
              <a:t>	 30. 9. 1962, Les lettres</a:t>
            </a:r>
          </a:p>
          <a:p>
            <a:pPr>
              <a:buFont typeface="Wingdings 3" pitchFamily="18" charset="2"/>
              <a:buNone/>
            </a:pPr>
            <a:endParaRPr lang="sl-SI" smtClean="0"/>
          </a:p>
          <a:p>
            <a:pPr>
              <a:buFont typeface="Wingdings 3" pitchFamily="18" charset="2"/>
              <a:buNone/>
            </a:pPr>
            <a:r>
              <a:rPr lang="sl-SI" smtClean="0"/>
              <a:t> </a:t>
            </a:r>
          </a:p>
          <a:p>
            <a:pPr>
              <a:buFont typeface="Wingdings 3" pitchFamily="18" charset="2"/>
              <a:buNone/>
            </a:pPr>
            <a:endParaRPr lang="sl-SI"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p:cNvSpPr>
          <p:nvPr>
            <p:ph type="title" idx="4294967295"/>
          </p:nvPr>
        </p:nvSpPr>
        <p:spPr/>
        <p:txBody>
          <a:bodyPr/>
          <a:lstStyle/>
          <a:p>
            <a:r>
              <a:rPr lang="sl-SI" sz="3200" smtClean="0"/>
              <a:t>Manifesti in teoretični teksti o konkretni poeziji</a:t>
            </a:r>
            <a:br>
              <a:rPr lang="sl-SI" sz="3200" smtClean="0"/>
            </a:br>
            <a:endParaRPr lang="sl-SI" sz="3200" smtClean="0"/>
          </a:p>
        </p:txBody>
      </p:sp>
      <p:sp>
        <p:nvSpPr>
          <p:cNvPr id="76803" name="Rectangle 3"/>
          <p:cNvSpPr>
            <a:spLocks noGrp="1"/>
          </p:cNvSpPr>
          <p:nvPr>
            <p:ph type="body" idx="4294967295"/>
          </p:nvPr>
        </p:nvSpPr>
        <p:spPr/>
        <p:txBody>
          <a:bodyPr/>
          <a:lstStyle/>
          <a:p>
            <a:pPr>
              <a:buFont typeface="Wingdings 3" pitchFamily="18" charset="2"/>
              <a:buNone/>
            </a:pPr>
            <a:endParaRPr lang="sl-SI" smtClean="0"/>
          </a:p>
          <a:p>
            <a:pPr>
              <a:buFont typeface="Wingdings 3" pitchFamily="18" charset="2"/>
              <a:buNone/>
            </a:pPr>
            <a:r>
              <a:rPr lang="sl-SI" smtClean="0"/>
              <a:t>	Enako nesmiselno je tudi nasprotje, ki so ga vedno ustvarjali med konkretno in vizualno poezijo, saj prva od vedno pripada območju literature, medtem ko vizualna poezija, kolikor je novo produkcijsko orodje, lahko pripada samo in edinole lastnemu, še ne vzpostavljenemu območju. </a:t>
            </a:r>
          </a:p>
          <a:p>
            <a:pPr>
              <a:buFont typeface="Wingdings 3" pitchFamily="18" charset="2"/>
              <a:buNone/>
            </a:pPr>
            <a:endParaRPr lang="sl-SI" smtClean="0"/>
          </a:p>
          <a:p>
            <a:pPr>
              <a:buFont typeface="Wingdings 3" pitchFamily="18" charset="2"/>
              <a:buNone/>
            </a:pPr>
            <a:r>
              <a:rPr lang="sl-SI" smtClean="0"/>
              <a:t>	</a:t>
            </a:r>
            <a:r>
              <a:rPr lang="sl-SI" sz="1400" smtClean="0"/>
              <a:t>Luciano Ori, O vizualni poeziji, 1976-77</a:t>
            </a:r>
          </a:p>
          <a:p>
            <a:pPr>
              <a:buFont typeface="Wingdings 3" pitchFamily="18" charset="2"/>
              <a:buNone/>
            </a:pPr>
            <a:r>
              <a:rPr lang="sl-SI" smtClean="0"/>
              <a:t> </a:t>
            </a:r>
          </a:p>
          <a:p>
            <a:pPr>
              <a:buFont typeface="Wingdings 3" pitchFamily="18" charset="2"/>
              <a:buNone/>
            </a:pPr>
            <a:endParaRPr lang="sl-SI"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p:cNvSpPr>
          <p:nvPr>
            <p:ph type="title" idx="4294967295"/>
          </p:nvPr>
        </p:nvSpPr>
        <p:spPr/>
        <p:txBody>
          <a:bodyPr/>
          <a:lstStyle/>
          <a:p>
            <a:r>
              <a:rPr lang="sl-SI" sz="3200" smtClean="0"/>
              <a:t>Tipologija konkretne poezije</a:t>
            </a:r>
            <a:r>
              <a:rPr lang="sl-SI" smtClean="0"/>
              <a:t> </a:t>
            </a:r>
          </a:p>
        </p:txBody>
      </p:sp>
      <p:sp>
        <p:nvSpPr>
          <p:cNvPr id="68611" name="Rectangle 3"/>
          <p:cNvSpPr>
            <a:spLocks noGrp="1"/>
          </p:cNvSpPr>
          <p:nvPr>
            <p:ph type="body" idx="4294967295"/>
          </p:nvPr>
        </p:nvSpPr>
        <p:spPr/>
        <p:txBody>
          <a:bodyPr/>
          <a:lstStyle/>
          <a:p>
            <a:r>
              <a:rPr lang="sl-SI" b="1" smtClean="0"/>
              <a:t>semantična konkretna poezija </a:t>
            </a:r>
          </a:p>
          <a:p>
            <a:pPr>
              <a:buFont typeface="Wingdings 3" pitchFamily="18" charset="2"/>
              <a:buNone/>
            </a:pPr>
            <a:endParaRPr lang="sl-SI" b="1" smtClean="0"/>
          </a:p>
          <a:p>
            <a:r>
              <a:rPr lang="sl-SI" smtClean="0"/>
              <a:t>besede so (kljub grafični razkrojenosti) še vedno nosilke pomenov</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1" descr="SKEN080"/>
          <p:cNvPicPr>
            <a:picLocks noGrp="1" noChangeAspect="1"/>
          </p:cNvPicPr>
          <p:nvPr isPhoto="1"/>
        </p:nvPicPr>
        <p:blipFill>
          <a:blip r:embed="rId2"/>
          <a:srcRect/>
          <a:stretch>
            <a:fillRect/>
          </a:stretch>
        </p:blipFill>
        <p:spPr bwMode="auto">
          <a:xfrm>
            <a:off x="2797175" y="857250"/>
            <a:ext cx="3549650" cy="5143500"/>
          </a:xfrm>
          <a:prstGeom prst="rect">
            <a:avLst/>
          </a:prstGeom>
          <a:noFill/>
          <a:ln w="9525">
            <a:noFill/>
            <a:miter lim="800000"/>
            <a:headEnd/>
            <a:tailEnd/>
          </a:ln>
        </p:spPr>
      </p:pic>
      <p:sp>
        <p:nvSpPr>
          <p:cNvPr id="31747" name="TextBox 2"/>
          <p:cNvSpPr txBox="1">
            <a:spLocks noChangeArrowheads="1"/>
          </p:cNvSpPr>
          <p:nvPr/>
        </p:nvSpPr>
        <p:spPr bwMode="auto">
          <a:xfrm>
            <a:off x="0" y="6103938"/>
            <a:ext cx="9144000" cy="641350"/>
          </a:xfrm>
          <a:prstGeom prst="rect">
            <a:avLst/>
          </a:prstGeom>
          <a:noFill/>
          <a:ln w="9525">
            <a:noFill/>
            <a:miter lim="800000"/>
            <a:headEnd/>
            <a:tailEnd/>
          </a:ln>
        </p:spPr>
        <p:txBody>
          <a:bodyPr>
            <a:spAutoFit/>
          </a:bodyPr>
          <a:lstStyle/>
          <a:p>
            <a:pPr algn="ctr" eaLnBrk="1" hangingPunct="1"/>
            <a:r>
              <a:rPr lang="sl-SI" altLang="sl-SI"/>
              <a:t>Mirella Bentivoglio, Italija</a:t>
            </a:r>
          </a:p>
          <a:p>
            <a:pPr algn="ctr" eaLnBrk="1" hangingPunct="1"/>
            <a:r>
              <a:rPr lang="sl-SI" altLang="sl-SI" i="1"/>
              <a:t>praznina v sredini</a:t>
            </a:r>
            <a:r>
              <a:rPr lang="sl-SI" altLang="sl-SI"/>
              <a:t>, 1966</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1" descr="SKEN075"/>
          <p:cNvPicPr>
            <a:picLocks noGrp="1" noChangeAspect="1"/>
          </p:cNvPicPr>
          <p:nvPr isPhoto="1"/>
        </p:nvPicPr>
        <p:blipFill>
          <a:blip r:embed="rId2"/>
          <a:srcRect/>
          <a:stretch>
            <a:fillRect/>
          </a:stretch>
        </p:blipFill>
        <p:spPr bwMode="auto">
          <a:xfrm>
            <a:off x="2732088" y="857250"/>
            <a:ext cx="3678237" cy="5143500"/>
          </a:xfrm>
          <a:prstGeom prst="rect">
            <a:avLst/>
          </a:prstGeom>
          <a:noFill/>
          <a:ln w="9525">
            <a:noFill/>
            <a:miter lim="800000"/>
            <a:headEnd/>
            <a:tailEnd/>
          </a:ln>
        </p:spPr>
      </p:pic>
      <p:sp>
        <p:nvSpPr>
          <p:cNvPr id="26627" name="TextBox 2"/>
          <p:cNvSpPr txBox="1">
            <a:spLocks noChangeArrowheads="1"/>
          </p:cNvSpPr>
          <p:nvPr/>
        </p:nvSpPr>
        <p:spPr bwMode="auto">
          <a:xfrm>
            <a:off x="0" y="6103938"/>
            <a:ext cx="9144000" cy="641350"/>
          </a:xfrm>
          <a:prstGeom prst="rect">
            <a:avLst/>
          </a:prstGeom>
          <a:noFill/>
          <a:ln w="9525">
            <a:noFill/>
            <a:miter lim="800000"/>
            <a:headEnd/>
            <a:tailEnd/>
          </a:ln>
        </p:spPr>
        <p:txBody>
          <a:bodyPr>
            <a:spAutoFit/>
          </a:bodyPr>
          <a:lstStyle/>
          <a:p>
            <a:pPr algn="ctr" eaLnBrk="1" hangingPunct="1"/>
            <a:r>
              <a:rPr lang="sl-SI" altLang="sl-SI"/>
              <a:t>Mary Ellen Solt, ZDA</a:t>
            </a:r>
          </a:p>
          <a:p>
            <a:pPr algn="ctr" eaLnBrk="1" hangingPunct="1"/>
            <a:r>
              <a:rPr lang="sl-SI" altLang="sl-SI" i="1"/>
              <a:t>Forsitia</a:t>
            </a:r>
            <a:r>
              <a:rPr lang="sl-SI" altLang="sl-SI"/>
              <a:t>, 1977</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0898" name="Picture 1" descr="SKEN082"/>
          <p:cNvPicPr>
            <a:picLocks noGrp="1" noChangeAspect="1"/>
          </p:cNvPicPr>
          <p:nvPr isPhoto="1"/>
        </p:nvPicPr>
        <p:blipFill>
          <a:blip r:embed="rId2" cstate="print"/>
          <a:srcRect/>
          <a:stretch>
            <a:fillRect/>
          </a:stretch>
        </p:blipFill>
        <p:spPr bwMode="auto">
          <a:xfrm>
            <a:off x="2819400" y="857250"/>
            <a:ext cx="3503613" cy="5143500"/>
          </a:xfrm>
          <a:prstGeom prst="rect">
            <a:avLst/>
          </a:prstGeom>
          <a:noFill/>
          <a:ln w="9525">
            <a:noFill/>
            <a:miter lim="800000"/>
            <a:headEnd/>
            <a:tailEnd/>
          </a:ln>
        </p:spPr>
      </p:pic>
      <p:sp>
        <p:nvSpPr>
          <p:cNvPr id="80899" name="TextBox 2"/>
          <p:cNvSpPr txBox="1">
            <a:spLocks noChangeArrowheads="1"/>
          </p:cNvSpPr>
          <p:nvPr/>
        </p:nvSpPr>
        <p:spPr bwMode="auto">
          <a:xfrm>
            <a:off x="0" y="6103938"/>
            <a:ext cx="9144000" cy="641350"/>
          </a:xfrm>
          <a:prstGeom prst="rect">
            <a:avLst/>
          </a:prstGeom>
          <a:noFill/>
          <a:ln w="9525">
            <a:noFill/>
            <a:miter lim="800000"/>
            <a:headEnd/>
            <a:tailEnd/>
          </a:ln>
        </p:spPr>
        <p:txBody>
          <a:bodyPr>
            <a:spAutoFit/>
          </a:bodyPr>
          <a:lstStyle/>
          <a:p>
            <a:pPr algn="ctr" eaLnBrk="1" hangingPunct="1"/>
            <a:r>
              <a:rPr lang="sl-SI" altLang="sl-SI"/>
              <a:t>Emilio Isgro</a:t>
            </a:r>
          </a:p>
          <a:p>
            <a:pPr algn="ctr" eaLnBrk="1" hangingPunct="1"/>
            <a:r>
              <a:rPr lang="sl-SI" altLang="sl-SI" i="1"/>
              <a:t>Popravek</a:t>
            </a:r>
            <a:r>
              <a:rPr lang="sl-SI" altLang="sl-SI"/>
              <a:t>, grafika, 1968</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p:cNvSpPr>
          <p:nvPr>
            <p:ph type="title" idx="4294967295"/>
          </p:nvPr>
        </p:nvSpPr>
        <p:spPr/>
        <p:txBody>
          <a:bodyPr/>
          <a:lstStyle/>
          <a:p>
            <a:r>
              <a:rPr lang="sl-SI" sz="3200" smtClean="0"/>
              <a:t>Tipologija konkretne poezije</a:t>
            </a:r>
            <a:r>
              <a:rPr lang="sl-SI" smtClean="0"/>
              <a:t> </a:t>
            </a:r>
          </a:p>
        </p:txBody>
      </p:sp>
      <p:sp>
        <p:nvSpPr>
          <p:cNvPr id="71683" name="Rectangle 3"/>
          <p:cNvSpPr>
            <a:spLocks noGrp="1"/>
          </p:cNvSpPr>
          <p:nvPr>
            <p:ph type="body" idx="4294967295"/>
          </p:nvPr>
        </p:nvSpPr>
        <p:spPr/>
        <p:txBody>
          <a:bodyPr/>
          <a:lstStyle/>
          <a:p>
            <a:r>
              <a:rPr lang="sl-SI" b="1" smtClean="0"/>
              <a:t>asemantična konkretna poezija</a:t>
            </a:r>
            <a:r>
              <a:rPr lang="sl-SI" smtClean="0"/>
              <a:t> </a:t>
            </a:r>
          </a:p>
          <a:p>
            <a:pPr>
              <a:buFont typeface="Wingdings 3" pitchFamily="18" charset="2"/>
              <a:buNone/>
            </a:pPr>
            <a:endParaRPr lang="sl-SI" smtClean="0"/>
          </a:p>
          <a:p>
            <a:r>
              <a:rPr lang="sl-SI" smtClean="0"/>
              <a:t>jezikovni material ustvarja zgolj grafični, vizualni učinek</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1" descr="SKEN078"/>
          <p:cNvPicPr>
            <a:picLocks noGrp="1" noChangeAspect="1"/>
          </p:cNvPicPr>
          <p:nvPr isPhoto="1"/>
        </p:nvPicPr>
        <p:blipFill>
          <a:blip r:embed="rId2"/>
          <a:srcRect/>
          <a:stretch>
            <a:fillRect/>
          </a:stretch>
        </p:blipFill>
        <p:spPr bwMode="auto">
          <a:xfrm>
            <a:off x="2779713" y="857250"/>
            <a:ext cx="3584575" cy="5143500"/>
          </a:xfrm>
          <a:prstGeom prst="rect">
            <a:avLst/>
          </a:prstGeom>
          <a:noFill/>
          <a:ln w="9525">
            <a:noFill/>
            <a:miter lim="800000"/>
            <a:headEnd/>
            <a:tailEnd/>
          </a:ln>
        </p:spPr>
      </p:pic>
      <p:sp>
        <p:nvSpPr>
          <p:cNvPr id="29699" name="TextBox 2"/>
          <p:cNvSpPr txBox="1">
            <a:spLocks noChangeArrowheads="1"/>
          </p:cNvSpPr>
          <p:nvPr/>
        </p:nvSpPr>
        <p:spPr bwMode="auto">
          <a:xfrm>
            <a:off x="0" y="6103938"/>
            <a:ext cx="9144000" cy="641350"/>
          </a:xfrm>
          <a:prstGeom prst="rect">
            <a:avLst/>
          </a:prstGeom>
          <a:noFill/>
          <a:ln w="9525">
            <a:noFill/>
            <a:miter lim="800000"/>
            <a:headEnd/>
            <a:tailEnd/>
          </a:ln>
        </p:spPr>
        <p:txBody>
          <a:bodyPr>
            <a:spAutoFit/>
          </a:bodyPr>
          <a:lstStyle/>
          <a:p>
            <a:pPr algn="ctr" eaLnBrk="1" hangingPunct="1"/>
            <a:r>
              <a:rPr lang="sl-SI" altLang="sl-SI"/>
              <a:t>Maurizio Nannuci, Italija </a:t>
            </a:r>
          </a:p>
          <a:p>
            <a:pPr algn="ctr" eaLnBrk="1" hangingPunct="1"/>
            <a:r>
              <a:rPr lang="sl-SI" altLang="sl-SI" i="1"/>
              <a:t>Odsotna pesem je pesem</a:t>
            </a:r>
            <a:r>
              <a:rPr lang="sl-SI" altLang="sl-SI"/>
              <a:t>, 1976</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1" descr="SKEN076"/>
          <p:cNvPicPr>
            <a:picLocks noGrp="1" noChangeAspect="1"/>
          </p:cNvPicPr>
          <p:nvPr isPhoto="1"/>
        </p:nvPicPr>
        <p:blipFill>
          <a:blip r:embed="rId2"/>
          <a:srcRect/>
          <a:stretch>
            <a:fillRect/>
          </a:stretch>
        </p:blipFill>
        <p:spPr bwMode="auto">
          <a:xfrm>
            <a:off x="2803525" y="857250"/>
            <a:ext cx="3536950" cy="5143500"/>
          </a:xfrm>
          <a:prstGeom prst="rect">
            <a:avLst/>
          </a:prstGeom>
          <a:noFill/>
          <a:ln w="9525">
            <a:noFill/>
            <a:miter lim="800000"/>
            <a:headEnd/>
            <a:tailEnd/>
          </a:ln>
        </p:spPr>
      </p:pic>
      <p:sp>
        <p:nvSpPr>
          <p:cNvPr id="27651" name="TextBox 2"/>
          <p:cNvSpPr txBox="1">
            <a:spLocks noChangeArrowheads="1"/>
          </p:cNvSpPr>
          <p:nvPr/>
        </p:nvSpPr>
        <p:spPr bwMode="auto">
          <a:xfrm>
            <a:off x="0" y="6103938"/>
            <a:ext cx="9144000" cy="641350"/>
          </a:xfrm>
          <a:prstGeom prst="rect">
            <a:avLst/>
          </a:prstGeom>
          <a:noFill/>
          <a:ln w="9525">
            <a:noFill/>
            <a:miter lim="800000"/>
            <a:headEnd/>
            <a:tailEnd/>
          </a:ln>
        </p:spPr>
        <p:txBody>
          <a:bodyPr>
            <a:spAutoFit/>
          </a:bodyPr>
          <a:lstStyle/>
          <a:p>
            <a:pPr algn="ctr" eaLnBrk="1" hangingPunct="1"/>
            <a:r>
              <a:rPr lang="sl-SI" altLang="sl-SI"/>
              <a:t>Mladen Machiedo, Hrvaška</a:t>
            </a:r>
          </a:p>
          <a:p>
            <a:pPr algn="ctr" eaLnBrk="1" hangingPunct="1"/>
            <a:r>
              <a:rPr lang="sl-SI" altLang="sl-SI" i="1"/>
              <a:t>Pomlad</a:t>
            </a:r>
            <a:r>
              <a:rPr lang="sl-SI" altLang="sl-SI"/>
              <a:t>, 1970</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Picture 1" descr="SKEN074"/>
          <p:cNvPicPr>
            <a:picLocks noGrp="1" noChangeAspect="1"/>
          </p:cNvPicPr>
          <p:nvPr isPhoto="1"/>
        </p:nvPicPr>
        <p:blipFill>
          <a:blip r:embed="rId2"/>
          <a:srcRect/>
          <a:stretch>
            <a:fillRect/>
          </a:stretch>
        </p:blipFill>
        <p:spPr bwMode="auto">
          <a:xfrm>
            <a:off x="2776538" y="857250"/>
            <a:ext cx="3590925" cy="5143500"/>
          </a:xfrm>
          <a:prstGeom prst="rect">
            <a:avLst/>
          </a:prstGeom>
          <a:noFill/>
          <a:ln w="9525">
            <a:noFill/>
            <a:miter lim="800000"/>
            <a:headEnd/>
            <a:tailEnd/>
          </a:ln>
        </p:spPr>
      </p:pic>
      <p:sp>
        <p:nvSpPr>
          <p:cNvPr id="25603" name="TextBox 2"/>
          <p:cNvSpPr txBox="1">
            <a:spLocks noChangeArrowheads="1"/>
          </p:cNvSpPr>
          <p:nvPr/>
        </p:nvSpPr>
        <p:spPr bwMode="auto">
          <a:xfrm>
            <a:off x="0" y="6103938"/>
            <a:ext cx="9144000" cy="641350"/>
          </a:xfrm>
          <a:prstGeom prst="rect">
            <a:avLst/>
          </a:prstGeom>
          <a:noFill/>
          <a:ln w="9525">
            <a:noFill/>
            <a:miter lim="800000"/>
            <a:headEnd/>
            <a:tailEnd/>
          </a:ln>
        </p:spPr>
        <p:txBody>
          <a:bodyPr>
            <a:spAutoFit/>
          </a:bodyPr>
          <a:lstStyle/>
          <a:p>
            <a:pPr algn="ctr" eaLnBrk="1" hangingPunct="1"/>
            <a:r>
              <a:rPr lang="sl-SI" altLang="sl-SI"/>
              <a:t>Miroljub Todorović, Makedonija</a:t>
            </a:r>
          </a:p>
          <a:p>
            <a:pPr algn="ctr" eaLnBrk="1" hangingPunct="1"/>
            <a:r>
              <a:rPr lang="sl-SI" altLang="sl-SI" i="1"/>
              <a:t>Pesem</a:t>
            </a:r>
            <a:r>
              <a:rPr lang="sl-SI" altLang="sl-SI"/>
              <a:t>, 1969</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p:cNvSpPr>
          <p:nvPr>
            <p:ph type="title" idx="4294967295"/>
          </p:nvPr>
        </p:nvSpPr>
        <p:spPr/>
        <p:txBody>
          <a:bodyPr/>
          <a:lstStyle/>
          <a:p>
            <a:r>
              <a:rPr lang="sl-SI" sz="3200" smtClean="0"/>
              <a:t>Tipologija konkretne poezije</a:t>
            </a:r>
            <a:r>
              <a:rPr lang="sl-SI" smtClean="0"/>
              <a:t> </a:t>
            </a:r>
          </a:p>
        </p:txBody>
      </p:sp>
      <p:sp>
        <p:nvSpPr>
          <p:cNvPr id="69635" name="Rectangle 3"/>
          <p:cNvSpPr>
            <a:spLocks noGrp="1"/>
          </p:cNvSpPr>
          <p:nvPr>
            <p:ph type="body" idx="4294967295"/>
          </p:nvPr>
        </p:nvSpPr>
        <p:spPr/>
        <p:txBody>
          <a:bodyPr/>
          <a:lstStyle/>
          <a:p>
            <a:r>
              <a:rPr lang="sl-SI" b="1" smtClean="0"/>
              <a:t>vizualna poezija </a:t>
            </a:r>
          </a:p>
          <a:p>
            <a:endParaRPr lang="sl-SI" b="1" smtClean="0"/>
          </a:p>
          <a:p>
            <a:r>
              <a:rPr lang="sl-SI" smtClean="0"/>
              <a:t>jezikovni material zamenjajo elementi likovne govorice, pesem postaja likovno sporočilo, četudi ohranja določene verbalne elemente</a:t>
            </a:r>
          </a:p>
          <a:p>
            <a:pPr>
              <a:buFont typeface="Wingdings 3" pitchFamily="18" charset="2"/>
              <a:buNone/>
            </a:pPr>
            <a:endParaRPr lang="sl-SI"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1" descr="SKEN077"/>
          <p:cNvPicPr>
            <a:picLocks noGrp="1" noChangeAspect="1"/>
          </p:cNvPicPr>
          <p:nvPr isPhoto="1"/>
        </p:nvPicPr>
        <p:blipFill>
          <a:blip r:embed="rId2"/>
          <a:srcRect/>
          <a:stretch>
            <a:fillRect/>
          </a:stretch>
        </p:blipFill>
        <p:spPr bwMode="auto">
          <a:xfrm>
            <a:off x="2762250" y="857250"/>
            <a:ext cx="3619500" cy="5143500"/>
          </a:xfrm>
          <a:prstGeom prst="rect">
            <a:avLst/>
          </a:prstGeom>
          <a:noFill/>
          <a:ln w="9525">
            <a:noFill/>
            <a:miter lim="800000"/>
            <a:headEnd/>
            <a:tailEnd/>
          </a:ln>
        </p:spPr>
      </p:pic>
      <p:sp>
        <p:nvSpPr>
          <p:cNvPr id="28675" name="TextBox 2"/>
          <p:cNvSpPr txBox="1">
            <a:spLocks noChangeArrowheads="1"/>
          </p:cNvSpPr>
          <p:nvPr/>
        </p:nvSpPr>
        <p:spPr bwMode="auto">
          <a:xfrm>
            <a:off x="0" y="6103938"/>
            <a:ext cx="9144000" cy="641350"/>
          </a:xfrm>
          <a:prstGeom prst="rect">
            <a:avLst/>
          </a:prstGeom>
          <a:noFill/>
          <a:ln w="9525">
            <a:noFill/>
            <a:miter lim="800000"/>
            <a:headEnd/>
            <a:tailEnd/>
          </a:ln>
        </p:spPr>
        <p:txBody>
          <a:bodyPr>
            <a:spAutoFit/>
          </a:bodyPr>
          <a:lstStyle/>
          <a:p>
            <a:pPr algn="ctr" eaLnBrk="1" hangingPunct="1"/>
            <a:r>
              <a:rPr lang="sl-SI" altLang="sl-SI"/>
              <a:t>Giulia Niccolai, Italija</a:t>
            </a:r>
          </a:p>
          <a:p>
            <a:pPr algn="ctr" eaLnBrk="1" hangingPunct="1"/>
            <a:r>
              <a:rPr lang="sl-SI" altLang="sl-SI" i="1"/>
              <a:t>pisalni stroj – predmet</a:t>
            </a:r>
            <a:r>
              <a:rPr lang="sl-SI" altLang="sl-SI"/>
              <a:t>, 1974</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8" name="Picture 1" descr="SKEN088"/>
          <p:cNvPicPr>
            <a:picLocks noGrp="1" noChangeAspect="1"/>
          </p:cNvPicPr>
          <p:nvPr isPhoto="1"/>
        </p:nvPicPr>
        <p:blipFill>
          <a:blip r:embed="rId2"/>
          <a:srcRect/>
          <a:stretch>
            <a:fillRect/>
          </a:stretch>
        </p:blipFill>
        <p:spPr bwMode="auto">
          <a:xfrm>
            <a:off x="2173288" y="857250"/>
            <a:ext cx="4797425" cy="5143500"/>
          </a:xfrm>
          <a:prstGeom prst="rect">
            <a:avLst/>
          </a:prstGeom>
          <a:noFill/>
          <a:ln w="9525">
            <a:noFill/>
            <a:miter lim="800000"/>
            <a:headEnd/>
            <a:tailEnd/>
          </a:ln>
        </p:spPr>
      </p:pic>
      <p:sp>
        <p:nvSpPr>
          <p:cNvPr id="39939" name="TextBox 2"/>
          <p:cNvSpPr txBox="1">
            <a:spLocks noChangeArrowheads="1"/>
          </p:cNvSpPr>
          <p:nvPr/>
        </p:nvSpPr>
        <p:spPr bwMode="auto">
          <a:xfrm>
            <a:off x="0" y="6103938"/>
            <a:ext cx="9144000" cy="641350"/>
          </a:xfrm>
          <a:prstGeom prst="rect">
            <a:avLst/>
          </a:prstGeom>
          <a:noFill/>
          <a:ln w="9525">
            <a:noFill/>
            <a:miter lim="800000"/>
            <a:headEnd/>
            <a:tailEnd/>
          </a:ln>
        </p:spPr>
        <p:txBody>
          <a:bodyPr>
            <a:spAutoFit/>
          </a:bodyPr>
          <a:lstStyle/>
          <a:p>
            <a:pPr algn="ctr" eaLnBrk="1" hangingPunct="1"/>
            <a:r>
              <a:rPr lang="sl-SI" altLang="sl-SI"/>
              <a:t>Franci Zagoričnik, Slovenija</a:t>
            </a:r>
          </a:p>
          <a:p>
            <a:pPr algn="ctr" eaLnBrk="1" hangingPunct="1"/>
            <a:r>
              <a:rPr lang="sl-SI" altLang="sl-SI" i="1"/>
              <a:t>Typodukt – 1</a:t>
            </a:r>
            <a:r>
              <a:rPr lang="sl-SI" altLang="sl-SI"/>
              <a:t>, 1979</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p:cNvSpPr>
          <p:nvPr>
            <p:ph type="title" idx="4294967295"/>
          </p:nvPr>
        </p:nvSpPr>
        <p:spPr/>
        <p:txBody>
          <a:bodyPr/>
          <a:lstStyle/>
          <a:p>
            <a:r>
              <a:rPr lang="sl-SI" sz="3200" smtClean="0"/>
              <a:t>Tipologija konkretne poezije</a:t>
            </a:r>
            <a:r>
              <a:rPr lang="sl-SI" smtClean="0"/>
              <a:t> </a:t>
            </a:r>
          </a:p>
        </p:txBody>
      </p:sp>
      <p:sp>
        <p:nvSpPr>
          <p:cNvPr id="70659" name="Rectangle 3"/>
          <p:cNvSpPr>
            <a:spLocks noGrp="1"/>
          </p:cNvSpPr>
          <p:nvPr>
            <p:ph type="body" idx="4294967295"/>
          </p:nvPr>
        </p:nvSpPr>
        <p:spPr/>
        <p:txBody>
          <a:bodyPr/>
          <a:lstStyle/>
          <a:p>
            <a:endParaRPr lang="sl-SI" smtClean="0"/>
          </a:p>
          <a:p>
            <a:r>
              <a:rPr lang="sl-SI" b="1" smtClean="0"/>
              <a:t>zvočna poezija</a:t>
            </a:r>
            <a:r>
              <a:rPr lang="sl-SI" smtClean="0"/>
              <a:t> </a:t>
            </a:r>
          </a:p>
          <a:p>
            <a:pPr>
              <a:buFont typeface="Wingdings 3" pitchFamily="18" charset="2"/>
              <a:buNone/>
            </a:pPr>
            <a:endParaRPr lang="sl-SI" smtClean="0"/>
          </a:p>
          <a:p>
            <a:r>
              <a:rPr lang="sl-SI" smtClean="0"/>
              <a:t>prevlada oz. izkorišča se zvok ali šum jezikovnega materiala, ki je lahko nosilec pomena ali pa deluje le kot zvočni efekt</a:t>
            </a:r>
          </a:p>
          <a:p>
            <a:pPr>
              <a:buFont typeface="Wingdings 3" pitchFamily="18" charset="2"/>
              <a:buNone/>
            </a:pPr>
            <a:endParaRPr lang="sl-SI" smtClean="0"/>
          </a:p>
          <a:p>
            <a:pPr>
              <a:buFont typeface="Wingdings 3" pitchFamily="18" charset="2"/>
              <a:buNone/>
            </a:pPr>
            <a:endParaRPr lang="sl-SI"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p:cNvSpPr>
          <p:nvPr>
            <p:ph type="title" idx="4294967295"/>
          </p:nvPr>
        </p:nvSpPr>
        <p:spPr/>
        <p:txBody>
          <a:bodyPr/>
          <a:lstStyle/>
          <a:p>
            <a:r>
              <a:rPr lang="sl-SI" sz="3200" smtClean="0"/>
              <a:t>Tipologija konkretne poezije</a:t>
            </a:r>
            <a:r>
              <a:rPr lang="sl-SI" smtClean="0"/>
              <a:t> </a:t>
            </a:r>
          </a:p>
        </p:txBody>
      </p:sp>
      <p:sp>
        <p:nvSpPr>
          <p:cNvPr id="73731" name="Rectangle 3"/>
          <p:cNvSpPr>
            <a:spLocks noGrp="1"/>
          </p:cNvSpPr>
          <p:nvPr>
            <p:ph type="body" idx="4294967295"/>
          </p:nvPr>
        </p:nvSpPr>
        <p:spPr/>
        <p:txBody>
          <a:bodyPr/>
          <a:lstStyle/>
          <a:p>
            <a:endParaRPr lang="sl-SI" smtClean="0"/>
          </a:p>
          <a:p>
            <a:r>
              <a:rPr lang="sl-SI" b="1" smtClean="0"/>
              <a:t>mejne oblike </a:t>
            </a:r>
          </a:p>
          <a:p>
            <a:endParaRPr lang="sl-SI" b="1" smtClean="0"/>
          </a:p>
          <a:p>
            <a:r>
              <a:rPr lang="sl-SI" smtClean="0"/>
              <a:t>montažna poezija, ki ukinja jezikovna sredstva ali pa jih združuje z vsemi ostalimi možnimi umetniškimi sredstvi in postopki</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2" name="Picture 1" descr="SKEN084"/>
          <p:cNvPicPr>
            <a:picLocks noGrp="1" noChangeAspect="1"/>
          </p:cNvPicPr>
          <p:nvPr isPhoto="1"/>
        </p:nvPicPr>
        <p:blipFill>
          <a:blip r:embed="rId2"/>
          <a:srcRect/>
          <a:stretch>
            <a:fillRect/>
          </a:stretch>
        </p:blipFill>
        <p:spPr bwMode="auto">
          <a:xfrm>
            <a:off x="917575" y="857250"/>
            <a:ext cx="7308850" cy="5143500"/>
          </a:xfrm>
          <a:prstGeom prst="rect">
            <a:avLst/>
          </a:prstGeom>
          <a:noFill/>
          <a:ln w="9525">
            <a:noFill/>
            <a:miter lim="800000"/>
            <a:headEnd/>
            <a:tailEnd/>
          </a:ln>
        </p:spPr>
      </p:pic>
      <p:sp>
        <p:nvSpPr>
          <p:cNvPr id="35843" name="TextBox 2"/>
          <p:cNvSpPr txBox="1">
            <a:spLocks noChangeArrowheads="1"/>
          </p:cNvSpPr>
          <p:nvPr/>
        </p:nvSpPr>
        <p:spPr bwMode="auto">
          <a:xfrm>
            <a:off x="0" y="6103938"/>
            <a:ext cx="9144000" cy="641350"/>
          </a:xfrm>
          <a:prstGeom prst="rect">
            <a:avLst/>
          </a:prstGeom>
          <a:noFill/>
          <a:ln w="9525">
            <a:noFill/>
            <a:miter lim="800000"/>
            <a:headEnd/>
            <a:tailEnd/>
          </a:ln>
        </p:spPr>
        <p:txBody>
          <a:bodyPr>
            <a:spAutoFit/>
          </a:bodyPr>
          <a:lstStyle/>
          <a:p>
            <a:pPr algn="ctr" eaLnBrk="1" hangingPunct="1"/>
            <a:r>
              <a:rPr lang="sl-SI" altLang="sl-SI"/>
              <a:t>Vojin Kovač Chubby, Slovenija</a:t>
            </a:r>
          </a:p>
          <a:p>
            <a:pPr algn="ctr" eaLnBrk="1" hangingPunct="1"/>
            <a:r>
              <a:rPr lang="sl-SI" altLang="sl-SI" i="1"/>
              <a:t>Chubby was here</a:t>
            </a:r>
            <a:r>
              <a:rPr lang="sl-SI" altLang="sl-SI"/>
              <a:t>, grafit, 1985</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1" descr="SKEN090"/>
          <p:cNvPicPr>
            <a:picLocks noGrp="1" noChangeAspect="1"/>
          </p:cNvPicPr>
          <p:nvPr isPhoto="1"/>
        </p:nvPicPr>
        <p:blipFill>
          <a:blip r:embed="rId2"/>
          <a:srcRect/>
          <a:stretch>
            <a:fillRect/>
          </a:stretch>
        </p:blipFill>
        <p:spPr bwMode="auto">
          <a:xfrm>
            <a:off x="808038" y="857250"/>
            <a:ext cx="7527925" cy="5143500"/>
          </a:xfrm>
          <a:prstGeom prst="rect">
            <a:avLst/>
          </a:prstGeom>
          <a:noFill/>
          <a:ln w="9525">
            <a:noFill/>
            <a:miter lim="800000"/>
            <a:headEnd/>
            <a:tailEnd/>
          </a:ln>
        </p:spPr>
      </p:pic>
      <p:sp>
        <p:nvSpPr>
          <p:cNvPr id="40963" name="TextBox 2"/>
          <p:cNvSpPr txBox="1">
            <a:spLocks noChangeArrowheads="1"/>
          </p:cNvSpPr>
          <p:nvPr/>
        </p:nvSpPr>
        <p:spPr bwMode="auto">
          <a:xfrm>
            <a:off x="0" y="6103938"/>
            <a:ext cx="9144000" cy="641350"/>
          </a:xfrm>
          <a:prstGeom prst="rect">
            <a:avLst/>
          </a:prstGeom>
          <a:noFill/>
          <a:ln w="9525">
            <a:noFill/>
            <a:miter lim="800000"/>
            <a:headEnd/>
            <a:tailEnd/>
          </a:ln>
        </p:spPr>
        <p:txBody>
          <a:bodyPr>
            <a:spAutoFit/>
          </a:bodyPr>
          <a:lstStyle/>
          <a:p>
            <a:pPr algn="ctr" eaLnBrk="1" hangingPunct="1"/>
            <a:r>
              <a:rPr lang="sl-SI" altLang="sl-SI"/>
              <a:t>Dušan Fišer, slike, objekti / Aleš Šteger, besedilo </a:t>
            </a:r>
          </a:p>
          <a:p>
            <a:pPr algn="ctr" eaLnBrk="1" hangingPunct="1"/>
            <a:r>
              <a:rPr lang="sl-SI" altLang="sl-SI"/>
              <a:t>1999, Bežigrajska galerija</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p:cNvSpPr>
          <p:nvPr>
            <p:ph type="title" idx="4294967295"/>
          </p:nvPr>
        </p:nvSpPr>
        <p:spPr/>
        <p:txBody>
          <a:bodyPr/>
          <a:lstStyle/>
          <a:p>
            <a:r>
              <a:rPr lang="sl-SI" sz="3200" smtClean="0"/>
              <a:t>Predhodniki</a:t>
            </a:r>
            <a:r>
              <a:rPr lang="sl-SI" smtClean="0"/>
              <a:t> </a:t>
            </a:r>
          </a:p>
        </p:txBody>
      </p:sp>
      <p:sp>
        <p:nvSpPr>
          <p:cNvPr id="88067" name="Rectangle 3"/>
          <p:cNvSpPr>
            <a:spLocks noGrp="1"/>
          </p:cNvSpPr>
          <p:nvPr>
            <p:ph type="body" idx="4294967295"/>
          </p:nvPr>
        </p:nvSpPr>
        <p:spPr/>
        <p:txBody>
          <a:bodyPr/>
          <a:lstStyle/>
          <a:p>
            <a:endParaRPr lang="sl-SI" smtClean="0"/>
          </a:p>
          <a:p>
            <a:r>
              <a:rPr lang="sl-SI" smtClean="0"/>
              <a:t>Anton Podbevšek (1898–1981) </a:t>
            </a:r>
          </a:p>
          <a:p>
            <a:endParaRPr lang="sl-SI" smtClean="0"/>
          </a:p>
          <a:p>
            <a:r>
              <a:rPr lang="sl-SI" smtClean="0"/>
              <a:t>Avgust Černigoj (1898–1985)</a:t>
            </a:r>
          </a:p>
          <a:p>
            <a:endParaRPr lang="sl-SI" smtClean="0"/>
          </a:p>
          <a:p>
            <a:r>
              <a:rPr lang="sl-SI" smtClean="0"/>
              <a:t>Srečko Kosovel (1904–1926) </a:t>
            </a:r>
          </a:p>
          <a:p>
            <a:pPr>
              <a:buFont typeface="Wingdings 3" pitchFamily="18" charset="2"/>
              <a:buNone/>
            </a:pPr>
            <a:endParaRPr lang="sl-SI"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itle 1"/>
          <p:cNvSpPr>
            <a:spLocks noGrp="1"/>
          </p:cNvSpPr>
          <p:nvPr>
            <p:ph type="title"/>
          </p:nvPr>
        </p:nvSpPr>
        <p:spPr>
          <a:xfrm>
            <a:off x="1944688" y="623888"/>
            <a:ext cx="6589712" cy="1281112"/>
          </a:xfrm>
        </p:spPr>
        <p:txBody>
          <a:bodyPr/>
          <a:lstStyle/>
          <a:p>
            <a:pPr eaLnBrk="1" hangingPunct="1"/>
            <a:endParaRPr lang="sl-SI" smtClean="0"/>
          </a:p>
        </p:txBody>
      </p:sp>
      <p:sp>
        <p:nvSpPr>
          <p:cNvPr id="19459" name="Content Placeholder 2"/>
          <p:cNvSpPr>
            <a:spLocks noGrp="1"/>
          </p:cNvSpPr>
          <p:nvPr>
            <p:ph idx="1"/>
          </p:nvPr>
        </p:nvSpPr>
        <p:spPr>
          <a:xfrm>
            <a:off x="1943100" y="2133600"/>
            <a:ext cx="6591300" cy="3778250"/>
          </a:xfrm>
        </p:spPr>
        <p:txBody>
          <a:bodyPr/>
          <a:lstStyle/>
          <a:p>
            <a:pPr>
              <a:buFont typeface="Wingdings 3" pitchFamily="18" charset="2"/>
              <a:buNone/>
            </a:pPr>
            <a:r>
              <a:rPr lang="sl-SI" smtClean="0"/>
              <a:t>	Vsekakor je lirika kot tiha in vendar velika sila ostala ena izmed prostosti in drznosti, s katerimi naša doba uhaja iz namenskih vezi. Nemara je krivda pri meni, če nisem več zmožen spoznati marsičesa, kar bi lahko bilo dejansko novo, v njegovi možni izvirnosti, v tem, kako izstopa iz približno stoletnega pesniškega ustroja. </a:t>
            </a:r>
          </a:p>
          <a:p>
            <a:pPr>
              <a:buFont typeface="Wingdings 3" pitchFamily="18" charset="2"/>
              <a:buNone/>
            </a:pPr>
            <a:r>
              <a:rPr lang="sl-SI" smtClean="0"/>
              <a:t>	Vsekakor pa tako imenovane »konkretne poezije« z njenimi </a:t>
            </a:r>
            <a:r>
              <a:rPr lang="sl-SI" b="1" smtClean="0"/>
              <a:t>strojno razmetanimi besednimi in zlogovnimi razvalinami</a:t>
            </a:r>
            <a:r>
              <a:rPr lang="sl-SI" smtClean="0"/>
              <a:t> zavoljo njene </a:t>
            </a:r>
            <a:r>
              <a:rPr lang="sl-SI" b="1" smtClean="0"/>
              <a:t>sterilnost</a:t>
            </a:r>
            <a:r>
              <a:rPr lang="sl-SI" smtClean="0"/>
              <a:t>i sploh ni treba upoštevati.</a:t>
            </a:r>
          </a:p>
          <a:p>
            <a:pPr>
              <a:buFont typeface="Wingdings 3" pitchFamily="18" charset="2"/>
              <a:buNone/>
            </a:pPr>
            <a:r>
              <a:rPr lang="sl-SI" smtClean="0"/>
              <a:t/>
            </a:r>
            <a:br>
              <a:rPr lang="sl-SI" smtClean="0"/>
            </a:br>
            <a:r>
              <a:rPr lang="sl-SI" sz="1400" smtClean="0"/>
              <a:t>Hugo Friedrich: </a:t>
            </a:r>
            <a:r>
              <a:rPr lang="sl-SI" sz="1400" i="1" smtClean="0"/>
              <a:t>Struktura moderne lirike, 1956</a:t>
            </a:r>
            <a:endParaRPr lang="sl-SI" sz="1400" smtClean="0"/>
          </a:p>
          <a:p>
            <a:pPr>
              <a:buFont typeface="Wingdings 3" pitchFamily="18" charset="2"/>
              <a:buNone/>
            </a:pPr>
            <a:r>
              <a:rPr lang="sl-SI" sz="1400" smtClean="0"/>
              <a:t>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7042" name="Picture 1" descr="SKEN071"/>
          <p:cNvPicPr>
            <a:picLocks noGrp="1" noChangeAspect="1"/>
          </p:cNvPicPr>
          <p:nvPr isPhoto="1"/>
        </p:nvPicPr>
        <p:blipFill>
          <a:blip r:embed="rId2"/>
          <a:srcRect t="519"/>
          <a:stretch>
            <a:fillRect/>
          </a:stretch>
        </p:blipFill>
        <p:spPr bwMode="auto">
          <a:xfrm>
            <a:off x="2024063" y="884238"/>
            <a:ext cx="5095875" cy="5116512"/>
          </a:xfrm>
          <a:prstGeom prst="rect">
            <a:avLst/>
          </a:prstGeom>
          <a:noFill/>
          <a:ln w="9525">
            <a:noFill/>
            <a:miter lim="800000"/>
            <a:headEnd/>
            <a:tailEnd/>
          </a:ln>
        </p:spPr>
      </p:pic>
      <p:sp>
        <p:nvSpPr>
          <p:cNvPr id="87043" name="TextBox 2"/>
          <p:cNvSpPr txBox="1">
            <a:spLocks noChangeArrowheads="1"/>
          </p:cNvSpPr>
          <p:nvPr/>
        </p:nvSpPr>
        <p:spPr bwMode="auto">
          <a:xfrm>
            <a:off x="0" y="6103938"/>
            <a:ext cx="9144000" cy="641350"/>
          </a:xfrm>
          <a:prstGeom prst="rect">
            <a:avLst/>
          </a:prstGeom>
          <a:noFill/>
          <a:ln w="9525">
            <a:noFill/>
            <a:miter lim="800000"/>
            <a:headEnd/>
            <a:tailEnd/>
          </a:ln>
        </p:spPr>
        <p:txBody>
          <a:bodyPr>
            <a:spAutoFit/>
          </a:bodyPr>
          <a:lstStyle/>
          <a:p>
            <a:pPr algn="ctr" eaLnBrk="1" hangingPunct="1"/>
            <a:r>
              <a:rPr lang="sl-SI" altLang="sl-SI"/>
              <a:t>Srečko Kosovel</a:t>
            </a:r>
          </a:p>
          <a:p>
            <a:pPr algn="ctr" eaLnBrk="1" hangingPunct="1"/>
            <a:r>
              <a:rPr lang="sl-SI" altLang="sl-SI" i="1"/>
              <a:t>Kons 5</a:t>
            </a:r>
            <a:r>
              <a:rPr lang="sl-SI" altLang="sl-SI"/>
              <a:t>, rokopis, julij 1925</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018" name="Picture 1" descr="SKEN070"/>
          <p:cNvPicPr>
            <a:picLocks noGrp="1" noChangeAspect="1"/>
          </p:cNvPicPr>
          <p:nvPr isPhoto="1"/>
        </p:nvPicPr>
        <p:blipFill>
          <a:blip r:embed="rId2" cstate="print"/>
          <a:srcRect r="632"/>
          <a:stretch>
            <a:fillRect/>
          </a:stretch>
        </p:blipFill>
        <p:spPr bwMode="auto">
          <a:xfrm>
            <a:off x="2009775" y="857250"/>
            <a:ext cx="5092700" cy="5143500"/>
          </a:xfrm>
          <a:prstGeom prst="rect">
            <a:avLst/>
          </a:prstGeom>
          <a:noFill/>
          <a:ln w="9525">
            <a:noFill/>
            <a:miter lim="800000"/>
            <a:headEnd/>
            <a:tailEnd/>
          </a:ln>
        </p:spPr>
      </p:pic>
      <p:sp>
        <p:nvSpPr>
          <p:cNvPr id="86019" name="TextBox 2"/>
          <p:cNvSpPr txBox="1">
            <a:spLocks noChangeArrowheads="1"/>
          </p:cNvSpPr>
          <p:nvPr/>
        </p:nvSpPr>
        <p:spPr bwMode="auto">
          <a:xfrm>
            <a:off x="0" y="6103938"/>
            <a:ext cx="9144000" cy="641350"/>
          </a:xfrm>
          <a:prstGeom prst="rect">
            <a:avLst/>
          </a:prstGeom>
          <a:noFill/>
          <a:ln w="9525">
            <a:noFill/>
            <a:miter lim="800000"/>
            <a:headEnd/>
            <a:tailEnd/>
          </a:ln>
        </p:spPr>
        <p:txBody>
          <a:bodyPr>
            <a:spAutoFit/>
          </a:bodyPr>
          <a:lstStyle/>
          <a:p>
            <a:pPr algn="ctr" eaLnBrk="1" hangingPunct="1"/>
            <a:r>
              <a:rPr lang="sl-SI" altLang="sl-SI"/>
              <a:t>Srečko Kosovel</a:t>
            </a:r>
          </a:p>
          <a:p>
            <a:pPr algn="ctr" eaLnBrk="1" hangingPunct="1"/>
            <a:r>
              <a:rPr lang="sl-SI" altLang="sl-SI" i="1"/>
              <a:t>Kons 5</a:t>
            </a:r>
            <a:r>
              <a:rPr lang="sl-SI" altLang="sl-SI"/>
              <a:t>, Integrali ’26, 1967, opremil Jože Brumen</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p:cNvSpPr>
          <p:nvPr>
            <p:ph type="title" idx="4294967295"/>
          </p:nvPr>
        </p:nvSpPr>
        <p:spPr/>
        <p:txBody>
          <a:bodyPr/>
          <a:lstStyle/>
          <a:p>
            <a:r>
              <a:rPr lang="sl-SI" sz="3200" smtClean="0"/>
              <a:t>Konkretna poezija pri Slovencih</a:t>
            </a:r>
            <a:r>
              <a:rPr lang="sl-SI" smtClean="0"/>
              <a:t> </a:t>
            </a:r>
          </a:p>
        </p:txBody>
      </p:sp>
      <p:sp>
        <p:nvSpPr>
          <p:cNvPr id="78851" name="Rectangle 3"/>
          <p:cNvSpPr>
            <a:spLocks noGrp="1"/>
          </p:cNvSpPr>
          <p:nvPr>
            <p:ph type="body" idx="4294967295"/>
          </p:nvPr>
        </p:nvSpPr>
        <p:spPr/>
        <p:txBody>
          <a:bodyPr/>
          <a:lstStyle/>
          <a:p>
            <a:r>
              <a:rPr lang="sl-SI" smtClean="0"/>
              <a:t>Slovenci smo se s konkretno poezijo srečali posredno, iz čeških virov, ki so povzemali dogajanje v ameriški, angleški, nemški in italijanski konkretni poeziji. </a:t>
            </a:r>
          </a:p>
          <a:p>
            <a:r>
              <a:rPr lang="sl-SI" smtClean="0"/>
              <a:t>Prve objave so bile v periodičnih in občasnih publikacijah (npr. študentski list </a:t>
            </a:r>
            <a:r>
              <a:rPr lang="sl-SI" i="1" smtClean="0"/>
              <a:t>Tribuna</a:t>
            </a:r>
            <a:r>
              <a:rPr lang="sl-SI" smtClean="0"/>
              <a:t>, 1965/66), knjige so izhajale v nizkih nakladah in velikokrat v samozaložbi. </a:t>
            </a:r>
          </a:p>
          <a:p>
            <a:r>
              <a:rPr lang="sl-SI" smtClean="0"/>
              <a:t>Po letu 1969 začne večino tekstov objavljati revija </a:t>
            </a:r>
            <a:r>
              <a:rPr lang="sl-SI" i="1" smtClean="0"/>
              <a:t>Problemi</a:t>
            </a:r>
            <a:r>
              <a:rPr lang="sl-SI" smtClean="0"/>
              <a:t>, poseben pomen ima tudi zbirka </a:t>
            </a:r>
            <a:r>
              <a:rPr lang="sl-SI" i="1" smtClean="0"/>
              <a:t>Znamenja</a:t>
            </a:r>
            <a:r>
              <a:rPr lang="sl-SI" smtClean="0"/>
              <a:t>, ki izhaja pri založbi Obzorja pod uredništvom Dušana Pirjevca.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0" name="Picture 1" descr="SKEN086"/>
          <p:cNvPicPr>
            <a:picLocks noGrp="1" noChangeAspect="1"/>
          </p:cNvPicPr>
          <p:nvPr isPhoto="1"/>
        </p:nvPicPr>
        <p:blipFill>
          <a:blip r:embed="rId2"/>
          <a:srcRect/>
          <a:stretch>
            <a:fillRect/>
          </a:stretch>
        </p:blipFill>
        <p:spPr bwMode="auto">
          <a:xfrm>
            <a:off x="2751138" y="857250"/>
            <a:ext cx="3640137" cy="5143500"/>
          </a:xfrm>
          <a:prstGeom prst="rect">
            <a:avLst/>
          </a:prstGeom>
          <a:noFill/>
          <a:ln w="9525">
            <a:noFill/>
            <a:miter lim="800000"/>
            <a:headEnd/>
            <a:tailEnd/>
          </a:ln>
        </p:spPr>
      </p:pic>
      <p:sp>
        <p:nvSpPr>
          <p:cNvPr id="37891" name="TextBox 2"/>
          <p:cNvSpPr txBox="1">
            <a:spLocks noChangeArrowheads="1"/>
          </p:cNvSpPr>
          <p:nvPr/>
        </p:nvSpPr>
        <p:spPr bwMode="auto">
          <a:xfrm>
            <a:off x="0" y="6103938"/>
            <a:ext cx="9144000" cy="641350"/>
          </a:xfrm>
          <a:prstGeom prst="rect">
            <a:avLst/>
          </a:prstGeom>
          <a:noFill/>
          <a:ln w="9525">
            <a:noFill/>
            <a:miter lim="800000"/>
            <a:headEnd/>
            <a:tailEnd/>
          </a:ln>
        </p:spPr>
        <p:txBody>
          <a:bodyPr>
            <a:spAutoFit/>
          </a:bodyPr>
          <a:lstStyle/>
          <a:p>
            <a:pPr algn="ctr" eaLnBrk="1" hangingPunct="1"/>
            <a:r>
              <a:rPr lang="sl-SI" altLang="sl-SI"/>
              <a:t>Blaž Ogorevc</a:t>
            </a:r>
          </a:p>
          <a:p>
            <a:pPr algn="ctr" eaLnBrk="1" hangingPunct="1"/>
            <a:r>
              <a:rPr lang="sl-SI" altLang="sl-SI" i="1"/>
              <a:t>Okrutne pesmi</a:t>
            </a:r>
            <a:r>
              <a:rPr lang="sl-SI" altLang="sl-SI"/>
              <a:t>, Tribuna, 1977</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p:cNvSpPr>
          <p:nvPr>
            <p:ph type="title" idx="4294967295"/>
          </p:nvPr>
        </p:nvSpPr>
        <p:spPr/>
        <p:txBody>
          <a:bodyPr/>
          <a:lstStyle/>
          <a:p>
            <a:r>
              <a:rPr lang="sl-SI" sz="3200" smtClean="0"/>
              <a:t>Konkretna poezija pri Slovencih</a:t>
            </a:r>
            <a:r>
              <a:rPr lang="sl-SI" smtClean="0"/>
              <a:t> </a:t>
            </a:r>
          </a:p>
        </p:txBody>
      </p:sp>
      <p:sp>
        <p:nvSpPr>
          <p:cNvPr id="79875" name="Rectangle 3"/>
          <p:cNvSpPr>
            <a:spLocks noGrp="1"/>
          </p:cNvSpPr>
          <p:nvPr>
            <p:ph type="body" idx="4294967295"/>
          </p:nvPr>
        </p:nvSpPr>
        <p:spPr/>
        <p:txBody>
          <a:bodyPr/>
          <a:lstStyle/>
          <a:p>
            <a:r>
              <a:rPr lang="sl-SI" smtClean="0"/>
              <a:t>Skupina OHO (1966-1971), pomembnejši člani: </a:t>
            </a:r>
          </a:p>
          <a:p>
            <a:endParaRPr lang="sl-SI" smtClean="0"/>
          </a:p>
          <a:p>
            <a:r>
              <a:rPr lang="sl-SI" smtClean="0"/>
              <a:t>Marko Pogačnik, I. G. Plamen, Franci Zagoričnik, Aleš Kermauner, Tomaž Šalamun, Milenko Matanović, Matjaž Hanžek. </a:t>
            </a:r>
          </a:p>
          <a:p>
            <a:endParaRPr lang="sl-SI" smtClean="0"/>
          </a:p>
          <a:p>
            <a:pPr>
              <a:buFont typeface="Wingdings 3" pitchFamily="18" charset="2"/>
              <a:buNone/>
            </a:pPr>
            <a:endParaRPr lang="sl-SI"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311" name="Rectangle 7"/>
          <p:cNvSpPr>
            <a:spLocks noGrp="1"/>
          </p:cNvSpPr>
          <p:nvPr>
            <p:ph type="title" idx="4294967295"/>
          </p:nvPr>
        </p:nvSpPr>
        <p:spPr/>
        <p:txBody>
          <a:bodyPr/>
          <a:lstStyle/>
          <a:p>
            <a:endParaRPr lang="sl-SI" smtClean="0"/>
          </a:p>
        </p:txBody>
      </p:sp>
      <p:pic>
        <p:nvPicPr>
          <p:cNvPr id="98314" name="Picture 10" descr="003"/>
          <p:cNvPicPr>
            <a:picLocks noGrp="1" noChangeAspect="1" noChangeArrowheads="1"/>
          </p:cNvPicPr>
          <p:nvPr>
            <p:ph idx="4294967295"/>
          </p:nvPr>
        </p:nvPicPr>
        <p:blipFill>
          <a:blip r:embed="rId2" cstate="print"/>
          <a:srcRect/>
          <a:stretch>
            <a:fillRect/>
          </a:stretch>
        </p:blipFill>
        <p:spPr>
          <a:xfrm>
            <a:off x="2692400" y="0"/>
            <a:ext cx="4311650" cy="6858000"/>
          </a:xfrm>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946" name="Picture 1" descr="SKEN087"/>
          <p:cNvPicPr>
            <a:picLocks noGrp="1" noChangeAspect="1"/>
          </p:cNvPicPr>
          <p:nvPr isPhoto="1"/>
        </p:nvPicPr>
        <p:blipFill>
          <a:blip r:embed="rId2"/>
          <a:srcRect/>
          <a:stretch>
            <a:fillRect/>
          </a:stretch>
        </p:blipFill>
        <p:spPr bwMode="auto">
          <a:xfrm>
            <a:off x="1997075" y="857250"/>
            <a:ext cx="5149850" cy="5143500"/>
          </a:xfrm>
          <a:prstGeom prst="rect">
            <a:avLst/>
          </a:prstGeom>
          <a:noFill/>
          <a:ln w="9525">
            <a:noFill/>
            <a:miter lim="800000"/>
            <a:headEnd/>
            <a:tailEnd/>
          </a:ln>
        </p:spPr>
      </p:pic>
      <p:sp>
        <p:nvSpPr>
          <p:cNvPr id="82947" name="TextBox 2"/>
          <p:cNvSpPr txBox="1">
            <a:spLocks noChangeArrowheads="1"/>
          </p:cNvSpPr>
          <p:nvPr/>
        </p:nvSpPr>
        <p:spPr bwMode="auto">
          <a:xfrm>
            <a:off x="0" y="6103938"/>
            <a:ext cx="9144000" cy="641350"/>
          </a:xfrm>
          <a:prstGeom prst="rect">
            <a:avLst/>
          </a:prstGeom>
          <a:noFill/>
          <a:ln w="9525">
            <a:noFill/>
            <a:miter lim="800000"/>
            <a:headEnd/>
            <a:tailEnd/>
          </a:ln>
        </p:spPr>
        <p:txBody>
          <a:bodyPr>
            <a:spAutoFit/>
          </a:bodyPr>
          <a:lstStyle/>
          <a:p>
            <a:pPr algn="ctr" eaLnBrk="1" hangingPunct="1"/>
            <a:r>
              <a:rPr lang="sl-SI" altLang="sl-SI"/>
              <a:t>Franci Zagoričnik</a:t>
            </a:r>
          </a:p>
          <a:p>
            <a:pPr algn="ctr" eaLnBrk="1" hangingPunct="1"/>
            <a:r>
              <a:rPr lang="sl-SI" altLang="sl-SI" i="1"/>
              <a:t>Tokata za Olympijo</a:t>
            </a:r>
            <a:r>
              <a:rPr lang="sl-SI" altLang="sl-SI"/>
              <a:t>, daktilografija, 1979</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p:cNvSpPr>
          <p:nvPr>
            <p:ph type="title" idx="4294967295"/>
          </p:nvPr>
        </p:nvSpPr>
        <p:spPr/>
        <p:txBody>
          <a:bodyPr/>
          <a:lstStyle/>
          <a:p>
            <a:r>
              <a:rPr lang="sl-SI" sz="3200" smtClean="0"/>
              <a:t>Konkretna poezija pri Slovencih</a:t>
            </a:r>
            <a:r>
              <a:rPr lang="sl-SI" smtClean="0"/>
              <a:t> </a:t>
            </a:r>
          </a:p>
        </p:txBody>
      </p:sp>
      <p:sp>
        <p:nvSpPr>
          <p:cNvPr id="83971" name="Rectangle 3"/>
          <p:cNvSpPr>
            <a:spLocks noGrp="1"/>
          </p:cNvSpPr>
          <p:nvPr>
            <p:ph type="body" idx="4294967295"/>
          </p:nvPr>
        </p:nvSpPr>
        <p:spPr/>
        <p:txBody>
          <a:bodyPr/>
          <a:lstStyle/>
          <a:p>
            <a:pPr>
              <a:buFont typeface="Wingdings 3" pitchFamily="18" charset="2"/>
              <a:buNone/>
            </a:pPr>
            <a:endParaRPr lang="sl-SI" smtClean="0"/>
          </a:p>
          <a:p>
            <a:r>
              <a:rPr lang="sl-SI" smtClean="0"/>
              <a:t>Zanimanje za konkretno poezijo začne po letu 1975 upadati. </a:t>
            </a:r>
          </a:p>
          <a:p>
            <a:pPr>
              <a:buFont typeface="Wingdings 3" pitchFamily="18" charset="2"/>
              <a:buNone/>
            </a:pPr>
            <a:endParaRPr lang="sl-SI" smtClean="0"/>
          </a:p>
          <a:p>
            <a:r>
              <a:rPr lang="sl-SI" smtClean="0"/>
              <a:t>Danes konkretna poezija izbira sredstva in možnosti elektronskih medijev, ki omogočajo, da pojav nikoli ne bo zamrl.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1" descr="SKEN091"/>
          <p:cNvPicPr>
            <a:picLocks noGrp="1" noChangeAspect="1"/>
          </p:cNvPicPr>
          <p:nvPr isPhoto="1"/>
        </p:nvPicPr>
        <p:blipFill>
          <a:blip r:embed="rId2" cstate="print"/>
          <a:srcRect/>
          <a:stretch>
            <a:fillRect/>
          </a:stretch>
        </p:blipFill>
        <p:spPr bwMode="auto">
          <a:xfrm>
            <a:off x="2955925" y="857250"/>
            <a:ext cx="3232150" cy="5143500"/>
          </a:xfrm>
          <a:prstGeom prst="rect">
            <a:avLst/>
          </a:prstGeom>
          <a:noFill/>
          <a:ln w="9525">
            <a:noFill/>
            <a:miter lim="800000"/>
            <a:headEnd/>
            <a:tailEnd/>
          </a:ln>
        </p:spPr>
      </p:pic>
      <p:sp>
        <p:nvSpPr>
          <p:cNvPr id="41987" name="TextBox 2"/>
          <p:cNvSpPr txBox="1">
            <a:spLocks noChangeArrowheads="1"/>
          </p:cNvSpPr>
          <p:nvPr/>
        </p:nvSpPr>
        <p:spPr bwMode="auto">
          <a:xfrm>
            <a:off x="0" y="6103938"/>
            <a:ext cx="9144000" cy="915987"/>
          </a:xfrm>
          <a:prstGeom prst="rect">
            <a:avLst/>
          </a:prstGeom>
          <a:noFill/>
          <a:ln w="9525">
            <a:noFill/>
            <a:miter lim="800000"/>
            <a:headEnd/>
            <a:tailEnd/>
          </a:ln>
        </p:spPr>
        <p:txBody>
          <a:bodyPr>
            <a:spAutoFit/>
          </a:bodyPr>
          <a:lstStyle/>
          <a:p>
            <a:pPr algn="ctr" eaLnBrk="1" hangingPunct="1"/>
            <a:r>
              <a:rPr lang="sl-SI" altLang="sl-SI"/>
              <a:t>Bojan Gorenec</a:t>
            </a:r>
          </a:p>
          <a:p>
            <a:pPr algn="ctr" eaLnBrk="1" hangingPunct="1"/>
            <a:r>
              <a:rPr lang="sl-SI" altLang="sl-SI" i="1"/>
              <a:t>Pesem v škatli</a:t>
            </a:r>
            <a:r>
              <a:rPr lang="sl-SI" altLang="sl-SI"/>
              <a:t>, lepenka, papir, pesem, 1978</a:t>
            </a:r>
          </a:p>
          <a:p>
            <a:pPr algn="ctr" eaLnBrk="1" hangingPunct="1"/>
            <a:endParaRPr lang="sl-SI" altLang="sl-SI"/>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22" name="Picture 1" descr="SKEN092"/>
          <p:cNvPicPr>
            <a:picLocks noGrp="1" noChangeAspect="1"/>
          </p:cNvPicPr>
          <p:nvPr isPhoto="1"/>
        </p:nvPicPr>
        <p:blipFill>
          <a:blip r:embed="rId2"/>
          <a:srcRect/>
          <a:stretch>
            <a:fillRect/>
          </a:stretch>
        </p:blipFill>
        <p:spPr bwMode="auto">
          <a:xfrm>
            <a:off x="2144713" y="857250"/>
            <a:ext cx="4854575" cy="5143500"/>
          </a:xfrm>
          <a:prstGeom prst="rect">
            <a:avLst/>
          </a:prstGeom>
          <a:noFill/>
          <a:ln w="9525">
            <a:noFill/>
            <a:miter lim="800000"/>
            <a:headEnd/>
            <a:tailEnd/>
          </a:ln>
        </p:spPr>
      </p:pic>
      <p:sp>
        <p:nvSpPr>
          <p:cNvPr id="81923" name="TextBox 2"/>
          <p:cNvSpPr txBox="1">
            <a:spLocks noChangeArrowheads="1"/>
          </p:cNvSpPr>
          <p:nvPr/>
        </p:nvSpPr>
        <p:spPr bwMode="auto">
          <a:xfrm>
            <a:off x="0" y="6103938"/>
            <a:ext cx="9144000" cy="641350"/>
          </a:xfrm>
          <a:prstGeom prst="rect">
            <a:avLst/>
          </a:prstGeom>
          <a:noFill/>
          <a:ln w="9525">
            <a:noFill/>
            <a:miter lim="800000"/>
            <a:headEnd/>
            <a:tailEnd/>
          </a:ln>
        </p:spPr>
        <p:txBody>
          <a:bodyPr>
            <a:spAutoFit/>
          </a:bodyPr>
          <a:lstStyle/>
          <a:p>
            <a:pPr algn="ctr" eaLnBrk="1" hangingPunct="1"/>
            <a:r>
              <a:rPr lang="sl-SI" altLang="sl-SI"/>
              <a:t>Lela Mujkić / Lela B. Njatin, Slovenija</a:t>
            </a:r>
          </a:p>
          <a:p>
            <a:pPr algn="ctr" eaLnBrk="1" hangingPunct="1"/>
            <a:r>
              <a:rPr lang="sl-SI" altLang="sl-SI" i="1"/>
              <a:t>Zgodba za vas</a:t>
            </a:r>
            <a:r>
              <a:rPr lang="sl-SI" altLang="sl-SI"/>
              <a:t>, 1980</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Title 1"/>
          <p:cNvSpPr>
            <a:spLocks noGrp="1"/>
          </p:cNvSpPr>
          <p:nvPr>
            <p:ph type="title"/>
          </p:nvPr>
        </p:nvSpPr>
        <p:spPr>
          <a:xfrm>
            <a:off x="1944688" y="623888"/>
            <a:ext cx="6589712" cy="1281112"/>
          </a:xfrm>
        </p:spPr>
        <p:txBody>
          <a:bodyPr/>
          <a:lstStyle/>
          <a:p>
            <a:pPr eaLnBrk="1" hangingPunct="1"/>
            <a:endParaRPr lang="sl-SI" smtClean="0"/>
          </a:p>
        </p:txBody>
      </p:sp>
      <p:sp>
        <p:nvSpPr>
          <p:cNvPr id="20483" name="Content Placeholder 2"/>
          <p:cNvSpPr>
            <a:spLocks noGrp="1"/>
          </p:cNvSpPr>
          <p:nvPr>
            <p:ph idx="1"/>
          </p:nvPr>
        </p:nvSpPr>
        <p:spPr>
          <a:xfrm>
            <a:off x="1943100" y="2133600"/>
            <a:ext cx="6591300" cy="3778250"/>
          </a:xfrm>
        </p:spPr>
        <p:txBody>
          <a:bodyPr/>
          <a:lstStyle/>
          <a:p>
            <a:pPr>
              <a:buFont typeface="Wingdings 3" pitchFamily="18" charset="2"/>
              <a:buNone/>
            </a:pPr>
            <a:r>
              <a:rPr lang="sl-SI" smtClean="0"/>
              <a:t>	/…/ ko se zgodi premik iz »tradicionalne« (na tisku temelječe) literature v literarne izzive, ki presegajo toge okvire strogo jezikovnega izraza z integracijo izraznih sredstev »drugih«, predvsem likovno-konceptualnih prvin, se zgodi razkol. </a:t>
            </a:r>
          </a:p>
          <a:p>
            <a:pPr>
              <a:buFont typeface="Wingdings 3" pitchFamily="18" charset="2"/>
              <a:buNone/>
            </a:pPr>
            <a:r>
              <a:rPr lang="sl-SI" smtClean="0"/>
              <a:t>	Zgodi se tako rekoč izbris iz kolektivnega »dogovora« o tem, </a:t>
            </a:r>
            <a:r>
              <a:rPr lang="sl-SI" b="1" smtClean="0"/>
              <a:t>kaj je literatura</a:t>
            </a:r>
            <a:r>
              <a:rPr lang="sl-SI" smtClean="0"/>
              <a:t>. </a:t>
            </a:r>
          </a:p>
          <a:p>
            <a:pPr>
              <a:buFont typeface="Wingdings 3" pitchFamily="18" charset="2"/>
              <a:buNone/>
            </a:pPr>
            <a:r>
              <a:rPr lang="sl-SI" smtClean="0"/>
              <a:t>	In taka literarna dela pristanejo v </a:t>
            </a:r>
            <a:r>
              <a:rPr lang="sl-SI" b="1" smtClean="0"/>
              <a:t>galerij</a:t>
            </a:r>
            <a:r>
              <a:rPr lang="sl-SI" smtClean="0"/>
              <a:t>i. </a:t>
            </a:r>
          </a:p>
          <a:p>
            <a:pPr>
              <a:buFont typeface="Wingdings 3" pitchFamily="18" charset="2"/>
              <a:buNone/>
            </a:pPr>
            <a:r>
              <a:rPr lang="sl-SI" smtClean="0"/>
              <a:t/>
            </a:r>
            <a:br>
              <a:rPr lang="sl-SI" smtClean="0"/>
            </a:br>
            <a:r>
              <a:rPr lang="sl-SI" sz="1400" smtClean="0"/>
              <a:t>Jaka Železnikar: </a:t>
            </a:r>
            <a:r>
              <a:rPr lang="sl-SI" sz="1400" i="1" smtClean="0"/>
              <a:t>Kaj je literarno? </a:t>
            </a:r>
          </a:p>
          <a:p>
            <a:pPr>
              <a:buFont typeface="Wingdings 3" pitchFamily="18" charset="2"/>
              <a:buNone/>
            </a:pPr>
            <a:r>
              <a:rPr lang="sl-SI" sz="1400" smtClean="0"/>
              <a:t>	Air Beletrina, april 2002. Ljubljana: Študentska založba, 2002</a:t>
            </a:r>
            <a:endParaRPr lang="sl-SI"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p:cNvSpPr>
          <p:nvPr>
            <p:ph type="title" idx="4294967295"/>
          </p:nvPr>
        </p:nvSpPr>
        <p:spPr/>
        <p:txBody>
          <a:bodyPr/>
          <a:lstStyle/>
          <a:p>
            <a:r>
              <a:rPr lang="sl-SI" sz="3200" smtClean="0"/>
              <a:t>Analiza konkretne pesmi</a:t>
            </a:r>
            <a:r>
              <a:rPr lang="sl-SI" smtClean="0"/>
              <a:t> </a:t>
            </a:r>
          </a:p>
        </p:txBody>
      </p:sp>
      <p:graphicFrame>
        <p:nvGraphicFramePr>
          <p:cNvPr id="101379" name="Object 3"/>
          <p:cNvGraphicFramePr>
            <a:graphicFrameLocks noChangeAspect="1"/>
          </p:cNvGraphicFramePr>
          <p:nvPr>
            <p:ph idx="4294967295"/>
          </p:nvPr>
        </p:nvGraphicFramePr>
        <p:xfrm>
          <a:off x="2809875" y="1377950"/>
          <a:ext cx="4038600" cy="5351463"/>
        </p:xfrm>
        <a:graphic>
          <a:graphicData uri="http://schemas.openxmlformats.org/presentationml/2006/ole">
            <p:oleObj spid="_x0000_s101379" name="Photo Editor fotografija" r:id="rId3" imgW="10390476" imgH="17314286" progId="MSPhotoEd.3">
              <p:embed/>
            </p:oleObj>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Rectangle 4"/>
          <p:cNvSpPr>
            <a:spLocks noGrp="1"/>
          </p:cNvSpPr>
          <p:nvPr>
            <p:ph type="title" idx="4294967295"/>
          </p:nvPr>
        </p:nvSpPr>
        <p:spPr/>
        <p:txBody>
          <a:bodyPr/>
          <a:lstStyle/>
          <a:p>
            <a:r>
              <a:rPr lang="sl-SI" sz="3200" smtClean="0"/>
              <a:t>Analiza konkretne pesmi</a:t>
            </a:r>
          </a:p>
        </p:txBody>
      </p:sp>
      <p:graphicFrame>
        <p:nvGraphicFramePr>
          <p:cNvPr id="102403" name="Object 3"/>
          <p:cNvGraphicFramePr>
            <a:graphicFrameLocks noChangeAspect="1"/>
          </p:cNvGraphicFramePr>
          <p:nvPr>
            <p:ph idx="4294967295"/>
          </p:nvPr>
        </p:nvGraphicFramePr>
        <p:xfrm>
          <a:off x="1770063" y="1231900"/>
          <a:ext cx="5948362" cy="5126038"/>
        </p:xfrm>
        <a:graphic>
          <a:graphicData uri="http://schemas.openxmlformats.org/presentationml/2006/ole">
            <p:oleObj spid="_x0000_s102403" name="Photo Editor fotografija" r:id="rId3" imgW="8066667" imgH="9228571" progId="MSPhotoEd.3">
              <p:embed/>
            </p:oleObj>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9090" name="Picture 1" descr="SKEN072"/>
          <p:cNvPicPr>
            <a:picLocks noGrp="1" noChangeAspect="1"/>
          </p:cNvPicPr>
          <p:nvPr isPhoto="1"/>
        </p:nvPicPr>
        <p:blipFill>
          <a:blip r:embed="rId2"/>
          <a:srcRect/>
          <a:stretch>
            <a:fillRect/>
          </a:stretch>
        </p:blipFill>
        <p:spPr bwMode="auto">
          <a:xfrm>
            <a:off x="1620838" y="857250"/>
            <a:ext cx="5902325" cy="5143500"/>
          </a:xfrm>
          <a:prstGeom prst="rect">
            <a:avLst/>
          </a:prstGeom>
          <a:noFill/>
          <a:ln w="9525">
            <a:noFill/>
            <a:miter lim="800000"/>
            <a:headEnd/>
            <a:tailEnd/>
          </a:ln>
        </p:spPr>
      </p:pic>
      <p:sp>
        <p:nvSpPr>
          <p:cNvPr id="89091" name="TextBox 2"/>
          <p:cNvSpPr txBox="1">
            <a:spLocks noChangeArrowheads="1"/>
          </p:cNvSpPr>
          <p:nvPr/>
        </p:nvSpPr>
        <p:spPr bwMode="auto">
          <a:xfrm>
            <a:off x="0" y="6103938"/>
            <a:ext cx="9144000" cy="641350"/>
          </a:xfrm>
          <a:prstGeom prst="rect">
            <a:avLst/>
          </a:prstGeom>
          <a:noFill/>
          <a:ln w="9525">
            <a:noFill/>
            <a:miter lim="800000"/>
            <a:headEnd/>
            <a:tailEnd/>
          </a:ln>
        </p:spPr>
        <p:txBody>
          <a:bodyPr>
            <a:spAutoFit/>
          </a:bodyPr>
          <a:lstStyle/>
          <a:p>
            <a:pPr algn="ctr" eaLnBrk="1" hangingPunct="1"/>
            <a:r>
              <a:rPr lang="sl-SI" altLang="sl-SI"/>
              <a:t>Matjaž Hanžek</a:t>
            </a:r>
          </a:p>
          <a:p>
            <a:pPr algn="ctr" eaLnBrk="1" hangingPunct="1"/>
            <a:r>
              <a:rPr lang="sl-SI" altLang="sl-SI"/>
              <a:t>Katalog 2, 1970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p:cNvSpPr>
          <p:nvPr>
            <p:ph type="title" idx="4294967295"/>
          </p:nvPr>
        </p:nvSpPr>
        <p:spPr/>
        <p:txBody>
          <a:bodyPr/>
          <a:lstStyle/>
          <a:p>
            <a:r>
              <a:rPr lang="sl-SI" sz="3200" smtClean="0"/>
              <a:t>Milan Dekleva</a:t>
            </a:r>
            <a:br>
              <a:rPr lang="sl-SI" sz="3200" smtClean="0"/>
            </a:br>
            <a:r>
              <a:rPr lang="sl-SI" sz="3200" i="1" smtClean="0"/>
              <a:t>Mushi mushi</a:t>
            </a:r>
            <a:r>
              <a:rPr lang="sl-SI" sz="3200" smtClean="0"/>
              <a:t> (1971)</a:t>
            </a:r>
          </a:p>
        </p:txBody>
      </p:sp>
      <p:sp>
        <p:nvSpPr>
          <p:cNvPr id="105475" name="Rectangle 3"/>
          <p:cNvSpPr>
            <a:spLocks noGrp="1"/>
          </p:cNvSpPr>
          <p:nvPr>
            <p:ph type="body" idx="4294967295"/>
          </p:nvPr>
        </p:nvSpPr>
        <p:spPr/>
        <p:txBody>
          <a:bodyPr/>
          <a:lstStyle/>
          <a:p>
            <a:pPr>
              <a:buFont typeface="Wingdings 3" pitchFamily="18" charset="2"/>
              <a:buNone/>
            </a:pPr>
            <a:endParaRPr lang="sl-SI" i="1" smtClean="0"/>
          </a:p>
          <a:p>
            <a:pPr>
              <a:buFont typeface="Wingdings 3" pitchFamily="18" charset="2"/>
              <a:buNone/>
            </a:pPr>
            <a:r>
              <a:rPr lang="sl-SI" smtClean="0"/>
              <a:t>Nobene sledi.</a:t>
            </a:r>
          </a:p>
          <a:p>
            <a:pPr>
              <a:buFont typeface="Wingdings 3" pitchFamily="18" charset="2"/>
              <a:buNone/>
            </a:pPr>
            <a:r>
              <a:rPr lang="sl-SI" smtClean="0"/>
              <a:t>Suhi, stekleni pesek.</a:t>
            </a:r>
          </a:p>
          <a:p>
            <a:pPr>
              <a:buFont typeface="Wingdings 3" pitchFamily="18" charset="2"/>
              <a:buNone/>
            </a:pPr>
            <a:r>
              <a:rPr lang="sl-SI" smtClean="0"/>
              <a:t>Kakšna tišina!</a:t>
            </a:r>
          </a:p>
          <a:p>
            <a:pPr>
              <a:buFont typeface="Wingdings 3" pitchFamily="18" charset="2"/>
              <a:buNone/>
            </a:pPr>
            <a:endParaRPr lang="sl-SI" smtClean="0"/>
          </a:p>
          <a:p>
            <a:pPr>
              <a:buFont typeface="Wingdings 3" pitchFamily="18" charset="2"/>
              <a:buNone/>
            </a:pPr>
            <a:r>
              <a:rPr lang="sl-SI" smtClean="0"/>
              <a:t>Besede, v srcu</a:t>
            </a:r>
          </a:p>
          <a:p>
            <a:pPr>
              <a:buFont typeface="Wingdings 3" pitchFamily="18" charset="2"/>
              <a:buNone/>
            </a:pPr>
            <a:r>
              <a:rPr lang="sl-SI" smtClean="0"/>
              <a:t>tišine pozaspale.</a:t>
            </a:r>
          </a:p>
          <a:p>
            <a:pPr>
              <a:buFont typeface="Wingdings 3" pitchFamily="18" charset="2"/>
              <a:buNone/>
            </a:pPr>
            <a:r>
              <a:rPr lang="sl-SI" smtClean="0"/>
              <a:t>Nobene sledi</a:t>
            </a:r>
            <a:r>
              <a:rPr lang="sl-SI" i="1" smtClean="0"/>
              <a:t>.</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p:cNvSpPr>
          <p:nvPr>
            <p:ph type="title" idx="4294967295"/>
          </p:nvPr>
        </p:nvSpPr>
        <p:spPr/>
        <p:txBody>
          <a:bodyPr/>
          <a:lstStyle/>
          <a:p>
            <a:r>
              <a:rPr lang="sl-SI" smtClean="0"/>
              <a:t>Hvala. </a:t>
            </a:r>
          </a:p>
        </p:txBody>
      </p:sp>
      <p:sp>
        <p:nvSpPr>
          <p:cNvPr id="90115" name="Rectangle 3"/>
          <p:cNvSpPr>
            <a:spLocks noGrp="1"/>
          </p:cNvSpPr>
          <p:nvPr>
            <p:ph type="body" idx="4294967295"/>
          </p:nvPr>
        </p:nvSpPr>
        <p:spPr/>
        <p:txBody>
          <a:bodyPr/>
          <a:lstStyle/>
          <a:p>
            <a:pPr>
              <a:buNone/>
            </a:pPr>
            <a:r>
              <a:rPr lang="sl-SI" sz="1200" b="1" dirty="0" smtClean="0"/>
              <a:t>VIRI</a:t>
            </a:r>
          </a:p>
          <a:p>
            <a:pPr>
              <a:buNone/>
            </a:pPr>
            <a:r>
              <a:rPr lang="sl-SI" sz="1200" b="1" dirty="0" smtClean="0"/>
              <a:t>Antologija konkretne in vizualne poezije</a:t>
            </a:r>
            <a:r>
              <a:rPr lang="sl-SI" sz="1200" dirty="0" smtClean="0"/>
              <a:t>. Izbral in uredil, spremno besedo in opombe napisal Denis Poniž. Kondor, 176. zvezek. Ljubljana: Mladinska knjiga, 1978.</a:t>
            </a:r>
          </a:p>
          <a:p>
            <a:pPr>
              <a:buNone/>
            </a:pPr>
            <a:r>
              <a:rPr lang="sl-SI" sz="1200" b="1" dirty="0" smtClean="0"/>
              <a:t>Srečko Kosovel: Izbrane pesmi</a:t>
            </a:r>
            <a:r>
              <a:rPr lang="sl-SI" sz="1200" dirty="0" smtClean="0"/>
              <a:t>.  Izbral in spremno besedo napisal Matevž Kos. Kondor, 280. zvezek. Ljubljana: Mladinska knjiga, 1997.</a:t>
            </a:r>
          </a:p>
          <a:p>
            <a:pPr>
              <a:buNone/>
            </a:pPr>
            <a:r>
              <a:rPr lang="sl-SI" sz="1200" b="1" dirty="0" smtClean="0"/>
              <a:t>Srečko Kosovel: Integrali ‘26. </a:t>
            </a:r>
            <a:r>
              <a:rPr lang="sl-SI" sz="1200" dirty="0" smtClean="0"/>
              <a:t>Anton Ocvirk: </a:t>
            </a:r>
            <a:r>
              <a:rPr lang="sl-SI" sz="1200" i="1" dirty="0" smtClean="0"/>
              <a:t>Srečko Kosovel in konstruktivizem. </a:t>
            </a:r>
            <a:r>
              <a:rPr lang="sl-SI" sz="1200" dirty="0" smtClean="0"/>
              <a:t>Opremil Jože Brumen. Zbirka Bela krizantema. Ljubljana: Cankarjeva založba, 1984, 2. izdaja. </a:t>
            </a:r>
          </a:p>
          <a:p>
            <a:pPr>
              <a:buNone/>
            </a:pPr>
            <a:r>
              <a:rPr lang="sl-SI" sz="1200" b="1" dirty="0" smtClean="0"/>
              <a:t>Anton Podbevšek: Moje ekstaze skulptura. </a:t>
            </a:r>
            <a:r>
              <a:rPr lang="sl-SI" sz="1200" dirty="0" smtClean="0"/>
              <a:t>Znanstvenokritična izdaja pesniškega opusa. Izbor, prepisi, komentarji: Marijan Dović.  Ljubljana in Novo mesto: ZRC SAZU, Založba Goga, 2008.</a:t>
            </a:r>
          </a:p>
          <a:p>
            <a:pPr>
              <a:buNone/>
            </a:pPr>
            <a:r>
              <a:rPr lang="sl-SI" sz="1200" b="1" dirty="0" smtClean="0"/>
              <a:t>EVA</a:t>
            </a:r>
            <a:r>
              <a:rPr lang="sl-SI" sz="1200" dirty="0" smtClean="0"/>
              <a:t>. Knjigo sta uredila: I. G. Plamen, Marko Pogačnik. Samozaložba (vsak avtor je izdajatelj svojega dela). Natisnilo ČP Gorenjski tisk, Kranj, 1966, 600 izvodov.</a:t>
            </a:r>
          </a:p>
          <a:p>
            <a:pPr>
              <a:buNone/>
            </a:pPr>
            <a:r>
              <a:rPr lang="sl-SI" sz="1200" b="1" dirty="0" smtClean="0"/>
              <a:t>Metka Lokar: Podobe neizrekljivega: likovnost v sodobni slovenski poeziji</a:t>
            </a:r>
            <a:r>
              <a:rPr lang="sl-SI" sz="1200" dirty="0" smtClean="0"/>
              <a:t>. Murska Sobota: Franc-Franc, 2010.</a:t>
            </a:r>
          </a:p>
          <a:p>
            <a:pPr>
              <a:buNone/>
            </a:pPr>
            <a:endParaRPr lang="sl-SI" sz="1200" dirty="0" smtClean="0"/>
          </a:p>
          <a:p>
            <a:pPr>
              <a:buNone/>
            </a:pPr>
            <a:endParaRPr lang="sl-SI" sz="1200" dirty="0" smtClean="0"/>
          </a:p>
          <a:p>
            <a:pPr>
              <a:buFont typeface="Wingdings 3" pitchFamily="18" charset="2"/>
              <a:buNone/>
            </a:pPr>
            <a:endParaRPr lang="sl-SI" sz="1200" dirty="0" smtClean="0"/>
          </a:p>
          <a:p>
            <a:pPr>
              <a:buFont typeface="Wingdings 3" pitchFamily="18" charset="2"/>
              <a:buNone/>
            </a:pPr>
            <a:endParaRPr lang="sl-SI" dirty="0" smtClean="0"/>
          </a:p>
          <a:p>
            <a:pPr>
              <a:buFont typeface="Wingdings 3" pitchFamily="18" charset="2"/>
              <a:buNone/>
            </a:pPr>
            <a:endParaRPr lang="sl-SI"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p:cNvSpPr>
          <p:nvPr>
            <p:ph type="title" idx="4294967295"/>
          </p:nvPr>
        </p:nvSpPr>
        <p:spPr/>
        <p:txBody>
          <a:bodyPr/>
          <a:lstStyle/>
          <a:p>
            <a:r>
              <a:rPr lang="sl-SI" sz="3200" smtClean="0"/>
              <a:t>Kaj je konkretna pesem?</a:t>
            </a:r>
          </a:p>
        </p:txBody>
      </p:sp>
      <p:sp>
        <p:nvSpPr>
          <p:cNvPr id="61443" name="Rectangle 3"/>
          <p:cNvSpPr>
            <a:spLocks noGrp="1"/>
          </p:cNvSpPr>
          <p:nvPr>
            <p:ph type="body" idx="4294967295"/>
          </p:nvPr>
        </p:nvSpPr>
        <p:spPr/>
        <p:txBody>
          <a:bodyPr/>
          <a:lstStyle/>
          <a:p>
            <a:pPr>
              <a:buFont typeface="Wingdings 3" pitchFamily="18" charset="2"/>
              <a:buNone/>
            </a:pPr>
            <a:r>
              <a:rPr lang="sl-SI" smtClean="0"/>
              <a:t>	</a:t>
            </a:r>
            <a:endParaRPr lang="sl-SI" b="1" smtClean="0"/>
          </a:p>
          <a:p>
            <a:r>
              <a:rPr lang="sl-SI" smtClean="0"/>
              <a:t>Pesem, ki z likovnimi sestavinami (z grafičnimi znaki, črtami, ploskvami, barvami) dopolnjuje besedilo, ki je navadno v takšni pesmi vsebinsko bolj skromno. </a:t>
            </a:r>
          </a:p>
          <a:p>
            <a:pPr>
              <a:buFont typeface="Wingdings 3" pitchFamily="18" charset="2"/>
              <a:buNone/>
            </a:pPr>
            <a:endParaRPr lang="sl-SI" smtClean="0"/>
          </a:p>
          <a:p>
            <a:r>
              <a:rPr lang="sl-SI" smtClean="0"/>
              <a:t>Če v pesmi prevladajo likovni elementi, govorimo o </a:t>
            </a:r>
            <a:r>
              <a:rPr lang="sl-SI" b="1" smtClean="0"/>
              <a:t>vizualni pesmi</a:t>
            </a:r>
            <a:r>
              <a:rPr lang="sl-SI" smtClean="0"/>
              <a:t>, ki kot taka ne sodi več v območje literature.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p:cNvSpPr>
          <p:nvPr>
            <p:ph type="title" idx="4294967295"/>
          </p:nvPr>
        </p:nvSpPr>
        <p:spPr/>
        <p:txBody>
          <a:bodyPr/>
          <a:lstStyle/>
          <a:p>
            <a:r>
              <a:rPr lang="sl-SI" sz="3200" smtClean="0"/>
              <a:t>Bistvene razlike med konkretno in tradicionalno poezijo</a:t>
            </a:r>
          </a:p>
        </p:txBody>
      </p:sp>
      <p:sp>
        <p:nvSpPr>
          <p:cNvPr id="60419" name="Rectangle 3"/>
          <p:cNvSpPr>
            <a:spLocks noGrp="1"/>
          </p:cNvSpPr>
          <p:nvPr>
            <p:ph type="body" idx="4294967295"/>
          </p:nvPr>
        </p:nvSpPr>
        <p:spPr/>
        <p:txBody>
          <a:bodyPr/>
          <a:lstStyle/>
          <a:p>
            <a:pPr>
              <a:buFont typeface="Wingdings 3" pitchFamily="18" charset="2"/>
              <a:buNone/>
            </a:pPr>
            <a:r>
              <a:rPr lang="sl-SI" smtClean="0"/>
              <a:t>	</a:t>
            </a:r>
          </a:p>
          <a:p>
            <a:r>
              <a:rPr lang="sl-SI" smtClean="0"/>
              <a:t>izpostavljena materialna (konkretna) razsežnost pesniškega besedila</a:t>
            </a:r>
          </a:p>
          <a:p>
            <a:pPr>
              <a:buFont typeface="Wingdings 3" pitchFamily="18" charset="2"/>
              <a:buNone/>
            </a:pPr>
            <a:endParaRPr lang="sl-SI" smtClean="0"/>
          </a:p>
          <a:p>
            <a:r>
              <a:rPr lang="sl-SI" smtClean="0"/>
              <a:t>enakovredna uporaba verbalnih in neverbalnih znakov</a:t>
            </a:r>
          </a:p>
          <a:p>
            <a:pPr>
              <a:buFont typeface="Wingdings 3" pitchFamily="18" charset="2"/>
              <a:buNone/>
            </a:pPr>
            <a:endParaRPr lang="sl-SI" smtClean="0"/>
          </a:p>
          <a:p>
            <a:r>
              <a:rPr lang="sl-SI" smtClean="0"/>
              <a:t>težnja po nadnacionalnem ali univerzalnem jeziku konkretne poezije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p:cNvSpPr>
          <p:nvPr>
            <p:ph type="title" idx="4294967295"/>
          </p:nvPr>
        </p:nvSpPr>
        <p:spPr/>
        <p:txBody>
          <a:bodyPr/>
          <a:lstStyle/>
          <a:p>
            <a:r>
              <a:rPr lang="sl-SI" sz="3200" smtClean="0"/>
              <a:t>Bistvene </a:t>
            </a:r>
            <a:r>
              <a:rPr lang="sl-SI" sz="3200" b="1" smtClean="0"/>
              <a:t>razlike</a:t>
            </a:r>
            <a:r>
              <a:rPr lang="sl-SI" sz="3200" smtClean="0"/>
              <a:t> med konkretno in tradicionalno poezijo</a:t>
            </a:r>
          </a:p>
        </p:txBody>
      </p:sp>
      <p:graphicFrame>
        <p:nvGraphicFramePr>
          <p:cNvPr id="95305" name="Group 73"/>
          <p:cNvGraphicFramePr>
            <a:graphicFrameLocks noGrp="1"/>
          </p:cNvGraphicFramePr>
          <p:nvPr>
            <p:ph idx="4294967295"/>
          </p:nvPr>
        </p:nvGraphicFramePr>
        <p:xfrm>
          <a:off x="1943100" y="2176463"/>
          <a:ext cx="6591300" cy="4419600"/>
        </p:xfrm>
        <a:graphic>
          <a:graphicData uri="http://schemas.openxmlformats.org/drawingml/2006/table">
            <a:tbl>
              <a:tblPr/>
              <a:tblGrid>
                <a:gridCol w="1874838"/>
                <a:gridCol w="4716462"/>
              </a:tblGrid>
              <a:tr h="768350">
                <a:tc>
                  <a:txBody>
                    <a:bodyPr/>
                    <a:lstStyle/>
                    <a:p>
                      <a:pPr marL="0" marR="0" lvl="0" indent="0" algn="l" defTabSz="457200" rtl="0" eaLnBrk="0" fontAlgn="base" latinLnBrk="0" hangingPunct="0">
                        <a:lnSpc>
                          <a:spcPct val="100000"/>
                        </a:lnSpc>
                        <a:spcBef>
                          <a:spcPts val="1000"/>
                        </a:spcBef>
                        <a:spcAft>
                          <a:spcPct val="0"/>
                        </a:spcAft>
                        <a:buClr>
                          <a:schemeClr val="accent1"/>
                        </a:buClr>
                        <a:buSzTx/>
                        <a:buFont typeface="Wingdings 3" pitchFamily="18" charset="2"/>
                        <a:buNone/>
                        <a:tabLst/>
                      </a:pPr>
                      <a:r>
                        <a:rPr kumimoji="0" lang="sl-SI" sz="1600" b="1" i="0" u="none" strike="noStrike" cap="none" normalizeH="0" baseline="0" smtClean="0">
                          <a:ln>
                            <a:noFill/>
                          </a:ln>
                          <a:solidFill>
                            <a:srgbClr val="404040"/>
                          </a:solidFill>
                          <a:effectLst/>
                          <a:latin typeface="Century Gothic" pitchFamily="34" charset="0"/>
                        </a:rPr>
                        <a:t>Pesem</a:t>
                      </a:r>
                      <a:r>
                        <a:rPr kumimoji="0" lang="sl-SI" sz="1600" b="0" i="0" u="none" strike="noStrike" cap="none" normalizeH="0" baseline="0" smtClean="0">
                          <a:ln>
                            <a:noFill/>
                          </a:ln>
                          <a:solidFill>
                            <a:srgbClr val="404040"/>
                          </a:solidFill>
                          <a:effectLst/>
                          <a:latin typeface="Century Gothic"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ts val="1000"/>
                        </a:spcBef>
                        <a:spcAft>
                          <a:spcPct val="0"/>
                        </a:spcAft>
                        <a:buClr>
                          <a:schemeClr val="accent1"/>
                        </a:buClr>
                        <a:buSzTx/>
                        <a:buFont typeface="Wingdings 3" pitchFamily="18" charset="2"/>
                        <a:buNone/>
                        <a:tabLst/>
                      </a:pPr>
                      <a:r>
                        <a:rPr kumimoji="0" lang="sl-SI" sz="1600" b="0" i="0" u="none" strike="noStrike" cap="none" normalizeH="0" baseline="0" smtClean="0">
                          <a:ln>
                            <a:noFill/>
                          </a:ln>
                          <a:solidFill>
                            <a:srgbClr val="404040"/>
                          </a:solidFill>
                          <a:effectLst/>
                          <a:latin typeface="Century Gothic" pitchFamily="34" charset="0"/>
                        </a:rPr>
                        <a:t>- lirski tekst, napisan v verzih</a:t>
                      </a:r>
                    </a:p>
                    <a:p>
                      <a:pPr marL="0" marR="0" lvl="0" indent="0" algn="l" defTabSz="457200" rtl="0" eaLnBrk="0" fontAlgn="base" latinLnBrk="0" hangingPunct="0">
                        <a:lnSpc>
                          <a:spcPct val="100000"/>
                        </a:lnSpc>
                        <a:spcBef>
                          <a:spcPts val="1000"/>
                        </a:spcBef>
                        <a:spcAft>
                          <a:spcPct val="0"/>
                        </a:spcAft>
                        <a:buClr>
                          <a:schemeClr val="accent1"/>
                        </a:buClr>
                        <a:buSzTx/>
                        <a:buFont typeface="Wingdings 3" pitchFamily="18" charset="2"/>
                        <a:buNone/>
                        <a:tabLst/>
                      </a:pPr>
                      <a:r>
                        <a:rPr kumimoji="0" lang="sl-SI" sz="1600" b="0" i="0" u="none" strike="noStrike" cap="none" normalizeH="0" baseline="0" smtClean="0">
                          <a:ln>
                            <a:noFill/>
                          </a:ln>
                          <a:solidFill>
                            <a:srgbClr val="404040"/>
                          </a:solidFill>
                          <a:effectLst/>
                          <a:latin typeface="Century Gothic" pitchFamily="34" charset="0"/>
                        </a:rPr>
                        <a:t>- majhen obseg, kitice, rime …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5300">
                <a:tc>
                  <a:txBody>
                    <a:bodyPr/>
                    <a:lstStyle/>
                    <a:p>
                      <a:pPr marL="0" marR="0" lvl="0" indent="0" algn="l" defTabSz="457200" rtl="0" eaLnBrk="0" fontAlgn="base" latinLnBrk="0" hangingPunct="0">
                        <a:lnSpc>
                          <a:spcPct val="100000"/>
                        </a:lnSpc>
                        <a:spcBef>
                          <a:spcPts val="1000"/>
                        </a:spcBef>
                        <a:spcAft>
                          <a:spcPct val="0"/>
                        </a:spcAft>
                        <a:buClr>
                          <a:schemeClr val="accent1"/>
                        </a:buClr>
                        <a:buSzTx/>
                        <a:buFont typeface="Wingdings 3" pitchFamily="18" charset="2"/>
                        <a:buNone/>
                        <a:tabLst/>
                      </a:pPr>
                      <a:r>
                        <a:rPr kumimoji="0" lang="sl-SI" sz="1600" b="1" i="0" u="none" strike="noStrike" cap="none" normalizeH="0" baseline="0" smtClean="0">
                          <a:ln>
                            <a:noFill/>
                          </a:ln>
                          <a:solidFill>
                            <a:srgbClr val="404040"/>
                          </a:solidFill>
                          <a:effectLst/>
                          <a:latin typeface="Century Gothic" pitchFamily="34" charset="0"/>
                        </a:rPr>
                        <a:t>Moderna pesem</a:t>
                      </a:r>
                      <a:r>
                        <a:rPr kumimoji="0" lang="sl-SI" sz="1600" b="0" i="0" u="none" strike="noStrike" cap="none" normalizeH="0" baseline="0" smtClean="0">
                          <a:ln>
                            <a:noFill/>
                          </a:ln>
                          <a:solidFill>
                            <a:srgbClr val="404040"/>
                          </a:solidFill>
                          <a:effectLst/>
                          <a:latin typeface="Century Gothic"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ts val="1000"/>
                        </a:spcBef>
                        <a:spcAft>
                          <a:spcPct val="0"/>
                        </a:spcAft>
                        <a:buClr>
                          <a:schemeClr val="accent1"/>
                        </a:buClr>
                        <a:buSzTx/>
                        <a:buFontTx/>
                        <a:buNone/>
                        <a:tabLst/>
                      </a:pPr>
                      <a:r>
                        <a:rPr kumimoji="0" lang="sl-SI" sz="1600" b="0" i="0" u="none" strike="noStrike" cap="none" normalizeH="0" baseline="0" smtClean="0">
                          <a:ln>
                            <a:noFill/>
                          </a:ln>
                          <a:solidFill>
                            <a:srgbClr val="404040"/>
                          </a:solidFill>
                          <a:effectLst/>
                          <a:latin typeface="Century Gothic" pitchFamily="34" charset="0"/>
                        </a:rPr>
                        <a:t>- (lirski subjekt), poetičnost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9938">
                <a:tc>
                  <a:txBody>
                    <a:bodyPr/>
                    <a:lstStyle/>
                    <a:p>
                      <a:pPr marL="0" marR="0" lvl="0" indent="0" algn="l" defTabSz="457200" rtl="0" eaLnBrk="0" fontAlgn="base" latinLnBrk="0" hangingPunct="0">
                        <a:lnSpc>
                          <a:spcPct val="100000"/>
                        </a:lnSpc>
                        <a:spcBef>
                          <a:spcPts val="1000"/>
                        </a:spcBef>
                        <a:spcAft>
                          <a:spcPct val="0"/>
                        </a:spcAft>
                        <a:buClr>
                          <a:schemeClr val="accent1"/>
                        </a:buClr>
                        <a:buSzTx/>
                        <a:buFont typeface="Wingdings 3" pitchFamily="18" charset="2"/>
                        <a:buNone/>
                        <a:tabLst/>
                      </a:pPr>
                      <a:r>
                        <a:rPr kumimoji="0" lang="sl-SI" sz="1600" b="1" i="0" u="none" strike="noStrike" cap="none" normalizeH="0" baseline="0" smtClean="0">
                          <a:ln>
                            <a:noFill/>
                          </a:ln>
                          <a:solidFill>
                            <a:srgbClr val="404040"/>
                          </a:solidFill>
                          <a:effectLst/>
                          <a:latin typeface="Century Gothic" pitchFamily="34" charset="0"/>
                        </a:rPr>
                        <a:t>Likovna pesem</a:t>
                      </a:r>
                      <a:r>
                        <a:rPr kumimoji="0" lang="sl-SI" sz="1600" b="0" i="0" u="none" strike="noStrike" cap="none" normalizeH="0" baseline="0" smtClean="0">
                          <a:ln>
                            <a:noFill/>
                          </a:ln>
                          <a:solidFill>
                            <a:srgbClr val="404040"/>
                          </a:solidFill>
                          <a:effectLst/>
                          <a:latin typeface="Century Gothic"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ts val="1000"/>
                        </a:spcBef>
                        <a:spcAft>
                          <a:spcPct val="0"/>
                        </a:spcAft>
                        <a:buClr>
                          <a:schemeClr val="accent1"/>
                        </a:buClr>
                        <a:buSzTx/>
                        <a:buFont typeface="Wingdings 3" pitchFamily="18" charset="2"/>
                        <a:buNone/>
                        <a:tabLst/>
                      </a:pPr>
                      <a:r>
                        <a:rPr kumimoji="0" lang="sl-SI" sz="1600" b="0" i="1" u="none" strike="noStrike" cap="none" normalizeH="0" baseline="0" smtClean="0">
                          <a:ln>
                            <a:noFill/>
                          </a:ln>
                          <a:solidFill>
                            <a:srgbClr val="404040"/>
                          </a:solidFill>
                          <a:effectLst/>
                          <a:latin typeface="Century Gothic" pitchFamily="34" charset="0"/>
                        </a:rPr>
                        <a:t>- carmen figuratum</a:t>
                      </a:r>
                      <a:r>
                        <a:rPr kumimoji="0" lang="sl-SI" sz="1600" b="0" i="0" u="none" strike="noStrike" cap="none" normalizeH="0" baseline="0" smtClean="0">
                          <a:ln>
                            <a:noFill/>
                          </a:ln>
                          <a:solidFill>
                            <a:srgbClr val="404040"/>
                          </a:solidFill>
                          <a:effectLst/>
                          <a:latin typeface="Century Gothic" pitchFamily="34" charset="0"/>
                        </a:rPr>
                        <a:t> (lat.): z grafično podobo ponazarja predmet, motiv ali temo, o kateri govori vsebina</a:t>
                      </a:r>
                    </a:p>
                    <a:p>
                      <a:pPr marL="0" marR="0" lvl="0" indent="0" algn="l" defTabSz="457200" rtl="0" eaLnBrk="0" fontAlgn="base" latinLnBrk="0" hangingPunct="0">
                        <a:lnSpc>
                          <a:spcPct val="100000"/>
                        </a:lnSpc>
                        <a:spcBef>
                          <a:spcPts val="1000"/>
                        </a:spcBef>
                        <a:spcAft>
                          <a:spcPct val="0"/>
                        </a:spcAft>
                        <a:buClr>
                          <a:schemeClr val="accent1"/>
                        </a:buClr>
                        <a:buSzTx/>
                        <a:buFont typeface="Wingdings 3" pitchFamily="18" charset="2"/>
                        <a:buNone/>
                        <a:tabLst/>
                      </a:pPr>
                      <a:r>
                        <a:rPr kumimoji="0" lang="sl-SI" sz="1600" b="0" i="0" u="none" strike="noStrike" cap="none" normalizeH="0" baseline="0" smtClean="0">
                          <a:ln>
                            <a:noFill/>
                          </a:ln>
                          <a:solidFill>
                            <a:srgbClr val="404040"/>
                          </a:solidFill>
                          <a:effectLst/>
                          <a:latin typeface="Century Gothic" pitchFamily="34" charset="0"/>
                        </a:rPr>
                        <a:t>- razširjena zlasti v baroku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8350">
                <a:tc>
                  <a:txBody>
                    <a:bodyPr/>
                    <a:lstStyle/>
                    <a:p>
                      <a:pPr marL="0" marR="0" lvl="0" indent="0" algn="l" defTabSz="457200" rtl="0" eaLnBrk="0" fontAlgn="base" latinLnBrk="0" hangingPunct="0">
                        <a:lnSpc>
                          <a:spcPct val="100000"/>
                        </a:lnSpc>
                        <a:spcBef>
                          <a:spcPts val="1000"/>
                        </a:spcBef>
                        <a:spcAft>
                          <a:spcPct val="0"/>
                        </a:spcAft>
                        <a:buClr>
                          <a:schemeClr val="accent1"/>
                        </a:buClr>
                        <a:buSzTx/>
                        <a:buFont typeface="Wingdings 3" pitchFamily="18" charset="2"/>
                        <a:buNone/>
                        <a:tabLst/>
                      </a:pPr>
                      <a:r>
                        <a:rPr kumimoji="0" lang="sl-SI" sz="1600" b="1" i="0" u="none" strike="noStrike" cap="none" normalizeH="0" baseline="0" smtClean="0">
                          <a:ln>
                            <a:noFill/>
                          </a:ln>
                          <a:solidFill>
                            <a:srgbClr val="404040"/>
                          </a:solidFill>
                          <a:effectLst/>
                          <a:latin typeface="Century Gothic" pitchFamily="34" charset="0"/>
                        </a:rPr>
                        <a:t>Konkretna pesem</a:t>
                      </a:r>
                      <a:r>
                        <a:rPr kumimoji="0" lang="sl-SI" sz="1600" b="0" i="0" u="none" strike="noStrike" cap="none" normalizeH="0" baseline="0" smtClean="0">
                          <a:ln>
                            <a:noFill/>
                          </a:ln>
                          <a:solidFill>
                            <a:srgbClr val="404040"/>
                          </a:solidFill>
                          <a:effectLst/>
                          <a:latin typeface="Century Gothic"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ts val="1000"/>
                        </a:spcBef>
                        <a:spcAft>
                          <a:spcPct val="0"/>
                        </a:spcAft>
                        <a:buClr>
                          <a:schemeClr val="accent1"/>
                        </a:buClr>
                        <a:buSzTx/>
                        <a:buFont typeface="Wingdings 3" pitchFamily="18" charset="2"/>
                        <a:buNone/>
                        <a:tabLst/>
                      </a:pPr>
                      <a:r>
                        <a:rPr kumimoji="0" lang="sl-SI" sz="1600" b="0" i="0" u="none" strike="noStrike" cap="none" normalizeH="0" baseline="0" smtClean="0">
                          <a:ln>
                            <a:noFill/>
                          </a:ln>
                          <a:solidFill>
                            <a:srgbClr val="404040"/>
                          </a:solidFill>
                          <a:effectLst/>
                          <a:latin typeface="Century Gothic" pitchFamily="34" charset="0"/>
                        </a:rPr>
                        <a:t>- združevanje govornega, likovnega in zvočnega izraza</a:t>
                      </a:r>
                    </a:p>
                    <a:p>
                      <a:pPr marL="0" marR="0" lvl="0" indent="0" algn="l" defTabSz="457200" rtl="0" eaLnBrk="0" fontAlgn="base" latinLnBrk="0" hangingPunct="0">
                        <a:lnSpc>
                          <a:spcPct val="100000"/>
                        </a:lnSpc>
                        <a:spcBef>
                          <a:spcPts val="1000"/>
                        </a:spcBef>
                        <a:spcAft>
                          <a:spcPct val="0"/>
                        </a:spcAft>
                        <a:buClr>
                          <a:schemeClr val="accent1"/>
                        </a:buClr>
                        <a:buSzTx/>
                        <a:buFont typeface="Wingdings 3" pitchFamily="18" charset="2"/>
                        <a:buNone/>
                        <a:tabLst/>
                      </a:pPr>
                      <a:r>
                        <a:rPr kumimoji="0" lang="sl-SI" sz="1600" b="0" i="0" u="none" strike="noStrike" cap="none" normalizeH="0" baseline="0" smtClean="0">
                          <a:ln>
                            <a:noFill/>
                          </a:ln>
                          <a:solidFill>
                            <a:srgbClr val="404040"/>
                          </a:solidFill>
                          <a:effectLst/>
                          <a:latin typeface="Century Gothic" pitchFamily="34" charset="0"/>
                        </a:rPr>
                        <a:t>- oblika zapisa ali zvok izgovora sta enakopravna izraževalca pomena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8350">
                <a:tc>
                  <a:txBody>
                    <a:bodyPr/>
                    <a:lstStyle/>
                    <a:p>
                      <a:pPr marL="0" marR="0" lvl="0" indent="0" algn="l" defTabSz="457200" rtl="0" eaLnBrk="0" fontAlgn="base" latinLnBrk="0" hangingPunct="0">
                        <a:lnSpc>
                          <a:spcPct val="100000"/>
                        </a:lnSpc>
                        <a:spcBef>
                          <a:spcPts val="1000"/>
                        </a:spcBef>
                        <a:spcAft>
                          <a:spcPct val="0"/>
                        </a:spcAft>
                        <a:buClr>
                          <a:schemeClr val="accent1"/>
                        </a:buClr>
                        <a:buSzTx/>
                        <a:buFont typeface="Wingdings 3" pitchFamily="18" charset="2"/>
                        <a:buNone/>
                        <a:tabLst/>
                      </a:pPr>
                      <a:r>
                        <a:rPr kumimoji="0" lang="sl-SI" sz="1600" b="1" i="0" u="none" strike="noStrike" cap="none" normalizeH="0" baseline="0" smtClean="0">
                          <a:ln>
                            <a:noFill/>
                          </a:ln>
                          <a:solidFill>
                            <a:srgbClr val="404040"/>
                          </a:solidFill>
                          <a:effectLst/>
                          <a:latin typeface="Century Gothic" pitchFamily="34" charset="0"/>
                        </a:rPr>
                        <a:t>Vizualna pesem</a:t>
                      </a:r>
                      <a:r>
                        <a:rPr kumimoji="0" lang="sl-SI" sz="1600" b="0" i="0" u="none" strike="noStrike" cap="none" normalizeH="0" baseline="0" smtClean="0">
                          <a:ln>
                            <a:noFill/>
                          </a:ln>
                          <a:solidFill>
                            <a:srgbClr val="404040"/>
                          </a:solidFill>
                          <a:effectLst/>
                          <a:latin typeface="Century Gothic"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ts val="1000"/>
                        </a:spcBef>
                        <a:spcAft>
                          <a:spcPct val="0"/>
                        </a:spcAft>
                        <a:buClr>
                          <a:schemeClr val="accent1"/>
                        </a:buClr>
                        <a:buSzTx/>
                        <a:buFont typeface="Wingdings 3" pitchFamily="18" charset="2"/>
                        <a:buNone/>
                        <a:tabLst/>
                      </a:pPr>
                      <a:r>
                        <a:rPr kumimoji="0" lang="sl-SI" sz="1600" b="0" i="0" u="none" strike="noStrike" cap="none" normalizeH="0" baseline="0" smtClean="0">
                          <a:ln>
                            <a:noFill/>
                          </a:ln>
                          <a:solidFill>
                            <a:srgbClr val="404040"/>
                          </a:solidFill>
                          <a:effectLst/>
                          <a:latin typeface="Century Gothic" pitchFamily="34" charset="0"/>
                        </a:rPr>
                        <a:t>- prevladajo likovni elementi</a:t>
                      </a:r>
                    </a:p>
                    <a:p>
                      <a:pPr marL="0" marR="0" lvl="0" indent="0" algn="l" defTabSz="457200" rtl="0" eaLnBrk="0" fontAlgn="base" latinLnBrk="0" hangingPunct="0">
                        <a:lnSpc>
                          <a:spcPct val="100000"/>
                        </a:lnSpc>
                        <a:spcBef>
                          <a:spcPts val="1000"/>
                        </a:spcBef>
                        <a:spcAft>
                          <a:spcPct val="0"/>
                        </a:spcAft>
                        <a:buClr>
                          <a:schemeClr val="accent1"/>
                        </a:buClr>
                        <a:buSzTx/>
                        <a:buFont typeface="Wingdings 3" pitchFamily="18" charset="2"/>
                        <a:buNone/>
                        <a:tabLst/>
                      </a:pPr>
                      <a:r>
                        <a:rPr kumimoji="0" lang="sl-SI" sz="1600" b="0" i="0" u="none" strike="noStrike" cap="none" normalizeH="0" baseline="0" smtClean="0">
                          <a:ln>
                            <a:noFill/>
                          </a:ln>
                          <a:solidFill>
                            <a:srgbClr val="404040"/>
                          </a:solidFill>
                          <a:effectLst/>
                          <a:latin typeface="Century Gothic" pitchFamily="34" charset="0"/>
                        </a:rPr>
                        <a:t>- onkraj območja literature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8" name="Picture 1" descr="SKEN073"/>
          <p:cNvPicPr>
            <a:picLocks noGrp="1" noChangeAspect="1"/>
          </p:cNvPicPr>
          <p:nvPr isPhoto="1"/>
        </p:nvPicPr>
        <p:blipFill>
          <a:blip r:embed="rId2"/>
          <a:srcRect/>
          <a:stretch>
            <a:fillRect/>
          </a:stretch>
        </p:blipFill>
        <p:spPr bwMode="auto">
          <a:xfrm>
            <a:off x="2708275" y="857250"/>
            <a:ext cx="3725863" cy="5143500"/>
          </a:xfrm>
          <a:prstGeom prst="rect">
            <a:avLst/>
          </a:prstGeom>
          <a:noFill/>
          <a:ln w="9525">
            <a:noFill/>
            <a:miter lim="800000"/>
            <a:headEnd/>
            <a:tailEnd/>
          </a:ln>
        </p:spPr>
      </p:pic>
      <p:sp>
        <p:nvSpPr>
          <p:cNvPr id="24579" name="TextBox 2"/>
          <p:cNvSpPr txBox="1">
            <a:spLocks noChangeArrowheads="1"/>
          </p:cNvSpPr>
          <p:nvPr/>
        </p:nvSpPr>
        <p:spPr bwMode="auto">
          <a:xfrm>
            <a:off x="0" y="6103938"/>
            <a:ext cx="9144000" cy="641350"/>
          </a:xfrm>
          <a:prstGeom prst="rect">
            <a:avLst/>
          </a:prstGeom>
          <a:noFill/>
          <a:ln w="9525">
            <a:noFill/>
            <a:miter lim="800000"/>
            <a:headEnd/>
            <a:tailEnd/>
          </a:ln>
        </p:spPr>
        <p:txBody>
          <a:bodyPr>
            <a:spAutoFit/>
          </a:bodyPr>
          <a:lstStyle/>
          <a:p>
            <a:pPr algn="ctr" eaLnBrk="1" hangingPunct="1"/>
            <a:r>
              <a:rPr lang="sl-SI" altLang="sl-SI"/>
              <a:t>John Funival, Anglija</a:t>
            </a:r>
          </a:p>
          <a:p>
            <a:pPr algn="ctr" eaLnBrk="1" hangingPunct="1"/>
            <a:r>
              <a:rPr lang="sl-SI" altLang="sl-SI" i="1"/>
              <a:t>Manhattan</a:t>
            </a:r>
            <a:r>
              <a:rPr lang="sl-SI" altLang="sl-SI"/>
              <a:t>, 1973</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p:cNvSpPr>
          <p:nvPr>
            <p:ph type="title" idx="4294967295"/>
          </p:nvPr>
        </p:nvSpPr>
        <p:spPr/>
        <p:txBody>
          <a:bodyPr/>
          <a:lstStyle/>
          <a:p>
            <a:r>
              <a:rPr lang="sl-SI" sz="3200" smtClean="0"/>
              <a:t>Obdobja konkretne poezije</a:t>
            </a:r>
          </a:p>
        </p:txBody>
      </p:sp>
      <p:sp>
        <p:nvSpPr>
          <p:cNvPr id="62467" name="Rectangle 3"/>
          <p:cNvSpPr>
            <a:spLocks noGrp="1"/>
          </p:cNvSpPr>
          <p:nvPr>
            <p:ph type="body" idx="4294967295"/>
          </p:nvPr>
        </p:nvSpPr>
        <p:spPr/>
        <p:txBody>
          <a:bodyPr/>
          <a:lstStyle/>
          <a:p>
            <a:r>
              <a:rPr lang="sl-SI" b="1" smtClean="0">
                <a:solidFill>
                  <a:schemeClr val="tx1"/>
                </a:solidFill>
              </a:rPr>
              <a:t>Od 1952 do 1959</a:t>
            </a:r>
            <a:r>
              <a:rPr lang="sl-SI" smtClean="0">
                <a:solidFill>
                  <a:schemeClr val="tx1"/>
                </a:solidFill>
              </a:rPr>
              <a:t>: </a:t>
            </a:r>
            <a:r>
              <a:rPr lang="sl-SI" b="1" smtClean="0">
                <a:solidFill>
                  <a:schemeClr val="tx1"/>
                </a:solidFill>
              </a:rPr>
              <a:t>začetek, nepovezanost med posameznimi ustvarjalci in centri</a:t>
            </a:r>
          </a:p>
          <a:p>
            <a:endParaRPr lang="sl-SI" smtClean="0"/>
          </a:p>
          <a:p>
            <a:r>
              <a:rPr lang="sl-SI" smtClean="0"/>
              <a:t>Leta 1952 se je v Braziliji oblikovala skupina pesnikov, esejistov in teoretikov Noigandres. </a:t>
            </a:r>
          </a:p>
          <a:p>
            <a:endParaRPr lang="sl-SI" smtClean="0"/>
          </a:p>
          <a:p>
            <a:r>
              <a:rPr lang="sl-SI" smtClean="0"/>
              <a:t>Literarna veda je začela uporabljati izraz konkretna poezija od leta 1958, leto kasneje je postavljena prva mednarodna razstava konkretne poezije v Sttutgartu.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Wisp</Template>
  <TotalTime>278</TotalTime>
  <Words>1025</Words>
  <Application>Microsoft Office PowerPoint</Application>
  <PresentationFormat>On-screen Show (4:3)</PresentationFormat>
  <Paragraphs>173</Paragraphs>
  <Slides>44</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50" baseType="lpstr">
      <vt:lpstr>Century Gothic</vt:lpstr>
      <vt:lpstr>Arial</vt:lpstr>
      <vt:lpstr>Wingdings 3</vt:lpstr>
      <vt:lpstr>Calibri</vt:lpstr>
      <vt:lpstr>Wisp</vt:lpstr>
      <vt:lpstr>Microsoft Photo Editor 3.0 fotografija</vt:lpstr>
      <vt:lpstr>ODSOTNA PESEM  JE PESEM  29. 8. 2015 Dnevi poezije in vina 2015, Stara steklarska delavnica </vt:lpstr>
      <vt:lpstr>Slide 2</vt:lpstr>
      <vt:lpstr>Slide 3</vt:lpstr>
      <vt:lpstr>Slide 4</vt:lpstr>
      <vt:lpstr>Kaj je konkretna pesem?</vt:lpstr>
      <vt:lpstr>Bistvene razlike med konkretno in tradicionalno poezijo</vt:lpstr>
      <vt:lpstr>Bistvene razlike med konkretno in tradicionalno poezijo</vt:lpstr>
      <vt:lpstr>Slide 8</vt:lpstr>
      <vt:lpstr>Obdobja konkretne poezije</vt:lpstr>
      <vt:lpstr>Obdobja konkretne poezije</vt:lpstr>
      <vt:lpstr>Obdobja konkretne poezije</vt:lpstr>
      <vt:lpstr>Manifesti in teoretični teksti o konkretni poeziji </vt:lpstr>
      <vt:lpstr>Manifesti in teoretični teksti o konkretni poeziji </vt:lpstr>
      <vt:lpstr>Manifesti in teoretični teksti o konkretni poeziji </vt:lpstr>
      <vt:lpstr>Tipologija konkretne poezije </vt:lpstr>
      <vt:lpstr>Slide 16</vt:lpstr>
      <vt:lpstr>Slide 17</vt:lpstr>
      <vt:lpstr>Slide 18</vt:lpstr>
      <vt:lpstr>Tipologija konkretne poezije </vt:lpstr>
      <vt:lpstr>Slide 20</vt:lpstr>
      <vt:lpstr>Slide 21</vt:lpstr>
      <vt:lpstr>Tipologija konkretne poezije </vt:lpstr>
      <vt:lpstr>Slide 23</vt:lpstr>
      <vt:lpstr>Slide 24</vt:lpstr>
      <vt:lpstr>Tipologija konkretne poezije </vt:lpstr>
      <vt:lpstr>Tipologija konkretne poezije </vt:lpstr>
      <vt:lpstr>Slide 27</vt:lpstr>
      <vt:lpstr>Slide 28</vt:lpstr>
      <vt:lpstr>Predhodniki </vt:lpstr>
      <vt:lpstr>Slide 30</vt:lpstr>
      <vt:lpstr>Slide 31</vt:lpstr>
      <vt:lpstr>Konkretna poezija pri Slovencih </vt:lpstr>
      <vt:lpstr>Slide 33</vt:lpstr>
      <vt:lpstr>Konkretna poezija pri Slovencih </vt:lpstr>
      <vt:lpstr>Slide 35</vt:lpstr>
      <vt:lpstr>Slide 36</vt:lpstr>
      <vt:lpstr>Konkretna poezija pri Slovencih </vt:lpstr>
      <vt:lpstr>Slide 38</vt:lpstr>
      <vt:lpstr>Slide 39</vt:lpstr>
      <vt:lpstr>Analiza konkretne pesmi </vt:lpstr>
      <vt:lpstr>Analiza konkretne pesmi</vt:lpstr>
      <vt:lpstr>Slide 42</vt:lpstr>
      <vt:lpstr>Milan Dekleva Mushi mushi (1971)</vt:lpstr>
      <vt:lpstr>Hvala.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Naslov predstavitve</dc:title>
  <dc:creator>Luka Hribar</dc:creator>
  <cp:lastModifiedBy>CCP</cp:lastModifiedBy>
  <cp:revision>29</cp:revision>
  <dcterms:created xsi:type="dcterms:W3CDTF">2015-08-26T12:48:38Z</dcterms:created>
  <dcterms:modified xsi:type="dcterms:W3CDTF">2015-09-02T12:58:55Z</dcterms:modified>
</cp:coreProperties>
</file>